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9" r:id="rId4"/>
    <p:sldId id="260" r:id="rId5"/>
    <p:sldId id="261" r:id="rId6"/>
    <p:sldId id="265" r:id="rId7"/>
    <p:sldId id="262" r:id="rId8"/>
    <p:sldId id="263" r:id="rId9"/>
    <p:sldId id="266" r:id="rId10"/>
    <p:sldId id="267" r:id="rId11"/>
    <p:sldId id="268" r:id="rId12"/>
    <p:sldId id="269" r:id="rId13"/>
    <p:sldId id="271"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4" autoAdjust="0"/>
    <p:restoredTop sz="94660"/>
  </p:normalViewPr>
  <p:slideViewPr>
    <p:cSldViewPr snapToGrid="0">
      <p:cViewPr varScale="1">
        <p:scale>
          <a:sx n="46" d="100"/>
          <a:sy n="46" d="100"/>
        </p:scale>
        <p:origin x="97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6AAE3F78-8CA7-4BB0-9177-DE3D46F14C14}" type="datetimeFigureOut">
              <a:rPr lang="da-DK" smtClean="0"/>
              <a:t>13-01-2021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366696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AAE3F78-8CA7-4BB0-9177-DE3D46F14C14}" type="datetimeFigureOut">
              <a:rPr lang="da-DK" smtClean="0"/>
              <a:t>13-01-2021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23018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AAE3F78-8CA7-4BB0-9177-DE3D46F14C14}" type="datetimeFigureOut">
              <a:rPr lang="da-DK" smtClean="0"/>
              <a:t>13-01-2021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266796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da-DK" dirty="0"/>
              <a:t>Side </a:t>
            </a:r>
            <a:fld id="{A8E1EC29-1418-C04A-9FCC-904AECF94638}" type="slidenum">
              <a:rPr lang="da-DK" smtClean="0"/>
              <a:pPr/>
              <a:t>‹nr.›</a:t>
            </a:fld>
            <a:endParaRPr lang="da-DK" dirty="0"/>
          </a:p>
        </p:txBody>
      </p:sp>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10" name="Pladsholder til tekst 2"/>
          <p:cNvSpPr>
            <a:spLocks noGrp="1"/>
          </p:cNvSpPr>
          <p:nvPr>
            <p:ph idx="1"/>
          </p:nvPr>
        </p:nvSpPr>
        <p:spPr>
          <a:xfrm>
            <a:off x="912604" y="2046420"/>
            <a:ext cx="4241800" cy="331778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53166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AAE3F78-8CA7-4BB0-9177-DE3D46F14C14}" type="datetimeFigureOut">
              <a:rPr lang="da-DK" smtClean="0"/>
              <a:t>13-01-2021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331945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6AAE3F78-8CA7-4BB0-9177-DE3D46F14C14}" type="datetimeFigureOut">
              <a:rPr lang="da-DK" smtClean="0"/>
              <a:t>13-01-2021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404818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6AAE3F78-8CA7-4BB0-9177-DE3D46F14C14}" type="datetimeFigureOut">
              <a:rPr lang="da-DK" smtClean="0"/>
              <a:t>13-01-2021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1328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6AAE3F78-8CA7-4BB0-9177-DE3D46F14C14}" type="datetimeFigureOut">
              <a:rPr lang="da-DK" smtClean="0"/>
              <a:t>13-01-2021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38684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6AAE3F78-8CA7-4BB0-9177-DE3D46F14C14}" type="datetimeFigureOut">
              <a:rPr lang="da-DK" smtClean="0"/>
              <a:t>13-01-2021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89637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AAE3F78-8CA7-4BB0-9177-DE3D46F14C14}" type="datetimeFigureOut">
              <a:rPr lang="da-DK" smtClean="0"/>
              <a:t>13-01-2021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365291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6AAE3F78-8CA7-4BB0-9177-DE3D46F14C14}" type="datetimeFigureOut">
              <a:rPr lang="da-DK" smtClean="0"/>
              <a:t>13-01-2021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304543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6AAE3F78-8CA7-4BB0-9177-DE3D46F14C14}" type="datetimeFigureOut">
              <a:rPr lang="da-DK" smtClean="0"/>
              <a:t>13-01-2021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E07FBDB-F2F1-427B-BAF1-169FA13601C3}" type="slidenum">
              <a:rPr lang="da-DK" smtClean="0"/>
              <a:t>‹nr.›</a:t>
            </a:fld>
            <a:endParaRPr lang="da-DK"/>
          </a:p>
        </p:txBody>
      </p:sp>
    </p:spTree>
    <p:extLst>
      <p:ext uri="{BB962C8B-B14F-4D97-AF65-F5344CB8AC3E}">
        <p14:creationId xmlns:p14="http://schemas.microsoft.com/office/powerpoint/2010/main" val="414076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E3F78-8CA7-4BB0-9177-DE3D46F14C14}" type="datetimeFigureOut">
              <a:rPr lang="da-DK" smtClean="0"/>
              <a:t>13-01-2021</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7FBDB-F2F1-427B-BAF1-169FA13601C3}" type="slidenum">
              <a:rPr lang="da-DK" smtClean="0"/>
              <a:t>‹nr.›</a:t>
            </a:fld>
            <a:endParaRPr lang="da-DK"/>
          </a:p>
        </p:txBody>
      </p:sp>
    </p:spTree>
    <p:extLst>
      <p:ext uri="{BB962C8B-B14F-4D97-AF65-F5344CB8AC3E}">
        <p14:creationId xmlns:p14="http://schemas.microsoft.com/office/powerpoint/2010/main" val="183838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pn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mailto:naa@sesg.dk" TargetMode="External"/><Relationship Id="rId2" Type="http://schemas.openxmlformats.org/officeDocument/2006/relationships/hyperlink" Target="mailto:lq@sesg.dk" TargetMode="Externa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MYXpTUbMd6k" TargetMode="External"/><Relationship Id="rId5" Type="http://schemas.openxmlformats.org/officeDocument/2006/relationships/image" Target="../media/image10.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hyperlink" Target="https://www.ug.d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youtube.com/watch?v=fnLI2u9vbK4"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hyperlink" Target="https://youtu.be/6tQ97qQCR2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youtu.be/JCthVGcmyxY"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3.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3.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89682"/>
            <a:ext cx="9144000" cy="1174926"/>
          </a:xfrm>
        </p:spPr>
        <p:txBody>
          <a:bodyPr/>
          <a:lstStyle/>
          <a:p>
            <a:r>
              <a:rPr lang="da-DK" b="1" dirty="0">
                <a:latin typeface="Helvetica" pitchFamily="2" charset="0"/>
              </a:rPr>
              <a:t>Erhvervsuddannelserne </a:t>
            </a:r>
          </a:p>
        </p:txBody>
      </p:sp>
      <p:grpSp>
        <p:nvGrpSpPr>
          <p:cNvPr id="13" name="Gruppe 12">
            <a:extLst>
              <a:ext uri="{FF2B5EF4-FFF2-40B4-BE49-F238E27FC236}">
                <a16:creationId xmlns:a16="http://schemas.microsoft.com/office/drawing/2014/main" id="{0D0C170E-E9A9-B648-85DF-B3A3A17EB6EA}"/>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8F1D4A4E-5259-CB44-B1FE-3CE5388D92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7" name="Billede 6">
              <a:extLst>
                <a:ext uri="{FF2B5EF4-FFF2-40B4-BE49-F238E27FC236}">
                  <a16:creationId xmlns:a16="http://schemas.microsoft.com/office/drawing/2014/main" id="{EFF54562-EB5D-AB4C-ACF3-F8BC3A844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9" name="Billede 8">
              <a:extLst>
                <a:ext uri="{FF2B5EF4-FFF2-40B4-BE49-F238E27FC236}">
                  <a16:creationId xmlns:a16="http://schemas.microsoft.com/office/drawing/2014/main" id="{06F79473-59D7-2F4A-ACE0-1E70B37E6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11" name="Tekstfelt 10">
              <a:extLst>
                <a:ext uri="{FF2B5EF4-FFF2-40B4-BE49-F238E27FC236}">
                  <a16:creationId xmlns:a16="http://schemas.microsoft.com/office/drawing/2014/main" id="{F9EDF8F6-AFC8-7243-BEC1-17EF9A56257B}"/>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pic>
        <p:nvPicPr>
          <p:cNvPr id="19" name="Billede 18" descr="Et billede, der indeholder person, mad, indendørs, bord&#10;&#10;Automatisk genereret beskrivelse">
            <a:extLst>
              <a:ext uri="{FF2B5EF4-FFF2-40B4-BE49-F238E27FC236}">
                <a16:creationId xmlns:a16="http://schemas.microsoft.com/office/drawing/2014/main" id="{2E4111F4-5FC2-C84D-89F3-3B5E137E0C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2321" y="2392384"/>
            <a:ext cx="1969203" cy="1312803"/>
          </a:xfrm>
          <a:prstGeom prst="rect">
            <a:avLst/>
          </a:prstGeom>
        </p:spPr>
      </p:pic>
      <p:pic>
        <p:nvPicPr>
          <p:cNvPr id="21" name="Billede 20" descr="Et billede, der indeholder indendørs, bygning, loft, stående&#10;&#10;Automatisk genereret beskrivelse">
            <a:extLst>
              <a:ext uri="{FF2B5EF4-FFF2-40B4-BE49-F238E27FC236}">
                <a16:creationId xmlns:a16="http://schemas.microsoft.com/office/drawing/2014/main" id="{AD8D3FE0-18DA-AB4D-AAB9-1A93A33104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6" y="2392438"/>
            <a:ext cx="1969203" cy="1312465"/>
          </a:xfrm>
          <a:prstGeom prst="rect">
            <a:avLst/>
          </a:prstGeom>
        </p:spPr>
      </p:pic>
      <p:pic>
        <p:nvPicPr>
          <p:cNvPr id="23" name="Billede 22" descr="Et billede, der indeholder person, bygning, mand, motorcykel&#10;&#10;Automatisk genereret beskrivelse">
            <a:extLst>
              <a:ext uri="{FF2B5EF4-FFF2-40B4-BE49-F238E27FC236}">
                <a16:creationId xmlns:a16="http://schemas.microsoft.com/office/drawing/2014/main" id="{8FCBDADB-96FA-EC42-9476-719E70CDF5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7708" y="2392384"/>
            <a:ext cx="1969203" cy="1312636"/>
          </a:xfrm>
          <a:prstGeom prst="rect">
            <a:avLst/>
          </a:prstGeom>
        </p:spPr>
      </p:pic>
      <p:sp>
        <p:nvSpPr>
          <p:cNvPr id="26" name="Titel 1">
            <a:extLst>
              <a:ext uri="{FF2B5EF4-FFF2-40B4-BE49-F238E27FC236}">
                <a16:creationId xmlns:a16="http://schemas.microsoft.com/office/drawing/2014/main" id="{91FC6D95-F966-3341-B79D-2DF0DF880A79}"/>
              </a:ext>
            </a:extLst>
          </p:cNvPr>
          <p:cNvSpPr txBox="1">
            <a:spLocks/>
          </p:cNvSpPr>
          <p:nvPr/>
        </p:nvSpPr>
        <p:spPr>
          <a:xfrm>
            <a:off x="1524000" y="3913920"/>
            <a:ext cx="9144000"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BUSINESS – FOOD - TECH</a:t>
            </a:r>
          </a:p>
        </p:txBody>
      </p:sp>
      <p:pic>
        <p:nvPicPr>
          <p:cNvPr id="28" name="Billede 27" descr="Et billede, der indeholder bord, indendørs, stol, sidder&#10;&#10;Automatisk genereret beskrivelse">
            <a:extLst>
              <a:ext uri="{FF2B5EF4-FFF2-40B4-BE49-F238E27FC236}">
                <a16:creationId xmlns:a16="http://schemas.microsoft.com/office/drawing/2014/main" id="{756DC077-6AA6-9D41-A4B0-FE29990BE6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0635" y="2392384"/>
            <a:ext cx="1969204" cy="1312582"/>
          </a:xfrm>
          <a:prstGeom prst="rect">
            <a:avLst/>
          </a:prstGeom>
        </p:spPr>
      </p:pic>
      <p:pic>
        <p:nvPicPr>
          <p:cNvPr id="30" name="Billede 29" descr="Et billede, der indeholder person, personer, mængde, gruppe&#10;&#10;Automatisk genereret beskrivelse">
            <a:extLst>
              <a:ext uri="{FF2B5EF4-FFF2-40B4-BE49-F238E27FC236}">
                <a16:creationId xmlns:a16="http://schemas.microsoft.com/office/drawing/2014/main" id="{6669EB9D-EF68-604E-8457-05AE76B03C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12768" y="2392384"/>
            <a:ext cx="1969203" cy="1312914"/>
          </a:xfrm>
          <a:prstGeom prst="rect">
            <a:avLst/>
          </a:prstGeom>
        </p:spPr>
      </p:pic>
      <p:pic>
        <p:nvPicPr>
          <p:cNvPr id="32" name="Billede 31" descr="Et billede, der indeholder udendørs, græs, drage, personer&#10;&#10;Automatisk genereret beskrivelse">
            <a:extLst>
              <a:ext uri="{FF2B5EF4-FFF2-40B4-BE49-F238E27FC236}">
                <a16:creationId xmlns:a16="http://schemas.microsoft.com/office/drawing/2014/main" id="{463208FD-2978-534D-AF3E-E03700E5D9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7262" y="2392948"/>
            <a:ext cx="1969204" cy="1312802"/>
          </a:xfrm>
          <a:prstGeom prst="rect">
            <a:avLst/>
          </a:prstGeom>
        </p:spPr>
      </p:pic>
    </p:spTree>
    <p:extLst>
      <p:ext uri="{BB962C8B-B14F-4D97-AF65-F5344CB8AC3E}">
        <p14:creationId xmlns:p14="http://schemas.microsoft.com/office/powerpoint/2010/main" val="21745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C70C849-09B7-CC48-8CB3-3AB6EF1F6FD8}"/>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523AA166-29AD-ED4A-AACC-8D11B26AC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FD832FAC-7E2F-5647-931E-442DD4E22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C668D28C-12C6-A64B-93CA-28596E22F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14B79EA7-19D1-0841-AF62-FF32FFF98B4B}"/>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9" name="Titel 1">
            <a:extLst>
              <a:ext uri="{FF2B5EF4-FFF2-40B4-BE49-F238E27FC236}">
                <a16:creationId xmlns:a16="http://schemas.microsoft.com/office/drawing/2014/main" id="{8B9DF37A-8FA0-6F46-B063-B84DE89066DC}"/>
              </a:ext>
            </a:extLst>
          </p:cNvPr>
          <p:cNvSpPr txBox="1">
            <a:spLocks/>
          </p:cNvSpPr>
          <p:nvPr/>
        </p:nvSpPr>
        <p:spPr>
          <a:xfrm>
            <a:off x="18876" y="0"/>
            <a:ext cx="12173124"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MADFÆLLESSKAB OG BRÆTSPILCAFE</a:t>
            </a:r>
          </a:p>
        </p:txBody>
      </p:sp>
      <p:pic>
        <p:nvPicPr>
          <p:cNvPr id="16" name="Pladsholder til indhold 3">
            <a:extLst>
              <a:ext uri="{FF2B5EF4-FFF2-40B4-BE49-F238E27FC236}">
                <a16:creationId xmlns:a16="http://schemas.microsoft.com/office/drawing/2014/main" id="{3769CD64-940D-5C4E-A795-151A5315E1C2}"/>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12926" y="1910536"/>
            <a:ext cx="4533723" cy="3400292"/>
          </a:xfrm>
        </p:spPr>
      </p:pic>
      <p:pic>
        <p:nvPicPr>
          <p:cNvPr id="17" name="Billede 16">
            <a:extLst>
              <a:ext uri="{FF2B5EF4-FFF2-40B4-BE49-F238E27FC236}">
                <a16:creationId xmlns:a16="http://schemas.microsoft.com/office/drawing/2014/main" id="{C6057FAE-F1DC-0E4D-BFF7-B2D36F9CD3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6014" y="2860309"/>
            <a:ext cx="3003815" cy="1921747"/>
          </a:xfrm>
          <a:prstGeom prst="rect">
            <a:avLst/>
          </a:prstGeom>
        </p:spPr>
      </p:pic>
      <p:pic>
        <p:nvPicPr>
          <p:cNvPr id="18" name="Billede 17">
            <a:extLst>
              <a:ext uri="{FF2B5EF4-FFF2-40B4-BE49-F238E27FC236}">
                <a16:creationId xmlns:a16="http://schemas.microsoft.com/office/drawing/2014/main" id="{E767D8EA-C551-7F4D-9874-B2324ECACC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7332" y="1910536"/>
            <a:ext cx="2988000" cy="2241000"/>
          </a:xfrm>
          <a:prstGeom prst="rect">
            <a:avLst/>
          </a:prstGeom>
        </p:spPr>
      </p:pic>
      <p:pic>
        <p:nvPicPr>
          <p:cNvPr id="19" name="Billede 18">
            <a:extLst>
              <a:ext uri="{FF2B5EF4-FFF2-40B4-BE49-F238E27FC236}">
                <a16:creationId xmlns:a16="http://schemas.microsoft.com/office/drawing/2014/main" id="{0100BBE8-E02F-2E48-8891-451E05555B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582934" y="4079025"/>
            <a:ext cx="1054860" cy="1406063"/>
          </a:xfrm>
          <a:prstGeom prst="rect">
            <a:avLst/>
          </a:prstGeom>
        </p:spPr>
      </p:pic>
    </p:spTree>
    <p:extLst>
      <p:ext uri="{BB962C8B-B14F-4D97-AF65-F5344CB8AC3E}">
        <p14:creationId xmlns:p14="http://schemas.microsoft.com/office/powerpoint/2010/main" val="99804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C70C849-09B7-CC48-8CB3-3AB6EF1F6FD8}"/>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523AA166-29AD-ED4A-AACC-8D11B26AC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FD832FAC-7E2F-5647-931E-442DD4E22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C668D28C-12C6-A64B-93CA-28596E22F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14B79EA7-19D1-0841-AF62-FF32FFF98B4B}"/>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9" name="Titel 1">
            <a:extLst>
              <a:ext uri="{FF2B5EF4-FFF2-40B4-BE49-F238E27FC236}">
                <a16:creationId xmlns:a16="http://schemas.microsoft.com/office/drawing/2014/main" id="{8B9DF37A-8FA0-6F46-B063-B84DE89066DC}"/>
              </a:ext>
            </a:extLst>
          </p:cNvPr>
          <p:cNvSpPr txBox="1">
            <a:spLocks/>
          </p:cNvSpPr>
          <p:nvPr/>
        </p:nvSpPr>
        <p:spPr>
          <a:xfrm>
            <a:off x="18876" y="0"/>
            <a:ext cx="12173124"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KULTURVANDRING – FÆLLESSKAB I FOKUS</a:t>
            </a:r>
          </a:p>
        </p:txBody>
      </p:sp>
      <p:pic>
        <p:nvPicPr>
          <p:cNvPr id="14" name="Pladsholder til indhold 3">
            <a:extLst>
              <a:ext uri="{FF2B5EF4-FFF2-40B4-BE49-F238E27FC236}">
                <a16:creationId xmlns:a16="http://schemas.microsoft.com/office/drawing/2014/main" id="{E0B33743-DA19-FF47-805D-2A450BC572D9}"/>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10800000">
            <a:off x="1806180" y="1367343"/>
            <a:ext cx="2794196" cy="2095647"/>
          </a:xfrm>
        </p:spPr>
      </p:pic>
      <p:pic>
        <p:nvPicPr>
          <p:cNvPr id="15" name="Billede 14">
            <a:extLst>
              <a:ext uri="{FF2B5EF4-FFF2-40B4-BE49-F238E27FC236}">
                <a16:creationId xmlns:a16="http://schemas.microsoft.com/office/drawing/2014/main" id="{16B848E6-E287-8144-B8AB-67CEC5F4D6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1301" y="3554991"/>
            <a:ext cx="2794197" cy="2095648"/>
          </a:xfrm>
          <a:prstGeom prst="rect">
            <a:avLst/>
          </a:prstGeom>
        </p:spPr>
      </p:pic>
      <p:pic>
        <p:nvPicPr>
          <p:cNvPr id="20" name="Billede 19">
            <a:extLst>
              <a:ext uri="{FF2B5EF4-FFF2-40B4-BE49-F238E27FC236}">
                <a16:creationId xmlns:a16="http://schemas.microsoft.com/office/drawing/2014/main" id="{4A046349-031C-8E46-882C-3D385B4978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1439" y="1361524"/>
            <a:ext cx="2794197" cy="2095330"/>
          </a:xfrm>
          <a:prstGeom prst="rect">
            <a:avLst/>
          </a:prstGeom>
        </p:spPr>
      </p:pic>
      <p:pic>
        <p:nvPicPr>
          <p:cNvPr id="21" name="Billede 20">
            <a:extLst>
              <a:ext uri="{FF2B5EF4-FFF2-40B4-BE49-F238E27FC236}">
                <a16:creationId xmlns:a16="http://schemas.microsoft.com/office/drawing/2014/main" id="{697934E5-97F1-0742-BCAC-E06BBC20CC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8809" y="1361206"/>
            <a:ext cx="2794197" cy="2095648"/>
          </a:xfrm>
          <a:prstGeom prst="rect">
            <a:avLst/>
          </a:prstGeom>
        </p:spPr>
      </p:pic>
      <p:pic>
        <p:nvPicPr>
          <p:cNvPr id="22" name="Billede 21">
            <a:extLst>
              <a:ext uri="{FF2B5EF4-FFF2-40B4-BE49-F238E27FC236}">
                <a16:creationId xmlns:a16="http://schemas.microsoft.com/office/drawing/2014/main" id="{B7D8761C-DF0E-A84F-8CA1-B200752C41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0106" y="3554992"/>
            <a:ext cx="2794196" cy="2095647"/>
          </a:xfrm>
          <a:prstGeom prst="rect">
            <a:avLst/>
          </a:prstGeom>
        </p:spPr>
      </p:pic>
      <p:pic>
        <p:nvPicPr>
          <p:cNvPr id="23" name="Billede 22">
            <a:extLst>
              <a:ext uri="{FF2B5EF4-FFF2-40B4-BE49-F238E27FC236}">
                <a16:creationId xmlns:a16="http://schemas.microsoft.com/office/drawing/2014/main" id="{0BCC31D6-4C37-A64A-8183-DD13DD1082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1439" y="3554991"/>
            <a:ext cx="2794196" cy="2095647"/>
          </a:xfrm>
          <a:prstGeom prst="rect">
            <a:avLst/>
          </a:prstGeom>
        </p:spPr>
      </p:pic>
    </p:spTree>
    <p:extLst>
      <p:ext uri="{BB962C8B-B14F-4D97-AF65-F5344CB8AC3E}">
        <p14:creationId xmlns:p14="http://schemas.microsoft.com/office/powerpoint/2010/main" val="283004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C70C849-09B7-CC48-8CB3-3AB6EF1F6FD8}"/>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523AA166-29AD-ED4A-AACC-8D11B26AC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FD832FAC-7E2F-5647-931E-442DD4E22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C668D28C-12C6-A64B-93CA-28596E22F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14B79EA7-19D1-0841-AF62-FF32FFF98B4B}"/>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9" name="Titel 1">
            <a:extLst>
              <a:ext uri="{FF2B5EF4-FFF2-40B4-BE49-F238E27FC236}">
                <a16:creationId xmlns:a16="http://schemas.microsoft.com/office/drawing/2014/main" id="{8B9DF37A-8FA0-6F46-B063-B84DE89066DC}"/>
              </a:ext>
            </a:extLst>
          </p:cNvPr>
          <p:cNvSpPr txBox="1">
            <a:spLocks/>
          </p:cNvSpPr>
          <p:nvPr/>
        </p:nvSpPr>
        <p:spPr>
          <a:xfrm>
            <a:off x="18876" y="0"/>
            <a:ext cx="12173124"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ARRANGEMENTER</a:t>
            </a:r>
          </a:p>
        </p:txBody>
      </p:sp>
      <p:sp>
        <p:nvSpPr>
          <p:cNvPr id="3" name="Pladsholder til indhold 2">
            <a:extLst>
              <a:ext uri="{FF2B5EF4-FFF2-40B4-BE49-F238E27FC236}">
                <a16:creationId xmlns:a16="http://schemas.microsoft.com/office/drawing/2014/main" id="{62EBDE0E-84C8-094E-B8F2-B1371160D0FE}"/>
              </a:ext>
            </a:extLst>
          </p:cNvPr>
          <p:cNvSpPr>
            <a:spLocks noGrp="1"/>
          </p:cNvSpPr>
          <p:nvPr>
            <p:ph idx="1"/>
          </p:nvPr>
        </p:nvSpPr>
        <p:spPr>
          <a:xfrm>
            <a:off x="838200" y="1976413"/>
            <a:ext cx="4862228" cy="2905173"/>
          </a:xfrm>
        </p:spPr>
        <p:txBody>
          <a:bodyPr/>
          <a:lstStyle/>
          <a:p>
            <a:pPr marL="0" indent="0" algn="ctr">
              <a:buNone/>
            </a:pPr>
            <a:r>
              <a:rPr lang="da-DK" b="1" dirty="0">
                <a:latin typeface="Helvetica" pitchFamily="2" charset="0"/>
              </a:rPr>
              <a:t>Trivselsdag </a:t>
            </a:r>
            <a:br>
              <a:rPr lang="da-DK" b="1" dirty="0">
                <a:latin typeface="Helvetica" pitchFamily="2" charset="0"/>
              </a:rPr>
            </a:br>
            <a:r>
              <a:rPr lang="da-DK" b="1" dirty="0">
                <a:latin typeface="Helvetica" pitchFamily="2" charset="0"/>
              </a:rPr>
              <a:t>frokostklub</a:t>
            </a:r>
            <a:br>
              <a:rPr lang="da-DK" b="1" dirty="0">
                <a:latin typeface="Helvetica" pitchFamily="2" charset="0"/>
              </a:rPr>
            </a:br>
            <a:r>
              <a:rPr lang="da-DK" b="1" dirty="0">
                <a:latin typeface="Helvetica" pitchFamily="2" charset="0"/>
              </a:rPr>
              <a:t>Gruppevejledning</a:t>
            </a:r>
            <a:br>
              <a:rPr lang="da-DK" b="1" dirty="0">
                <a:latin typeface="Helvetica" pitchFamily="2" charset="0"/>
              </a:rPr>
            </a:br>
            <a:r>
              <a:rPr lang="da-DK" b="1" dirty="0">
                <a:latin typeface="Helvetica" pitchFamily="2" charset="0"/>
              </a:rPr>
              <a:t>Kaffevogn</a:t>
            </a:r>
            <a:br>
              <a:rPr lang="da-DK" b="1" dirty="0">
                <a:latin typeface="Helvetica" pitchFamily="2" charset="0"/>
              </a:rPr>
            </a:br>
            <a:r>
              <a:rPr lang="da-DK" b="1" dirty="0">
                <a:latin typeface="Helvetica" pitchFamily="2" charset="0"/>
              </a:rPr>
              <a:t>klassetrivsel</a:t>
            </a:r>
            <a:br>
              <a:rPr lang="da-DK" b="1" dirty="0">
                <a:latin typeface="Helvetica" pitchFamily="2" charset="0"/>
              </a:rPr>
            </a:br>
            <a:r>
              <a:rPr lang="da-DK" b="1" dirty="0">
                <a:latin typeface="Helvetica" pitchFamily="2" charset="0"/>
              </a:rPr>
              <a:t>Menneskebiblioteket</a:t>
            </a:r>
            <a:br>
              <a:rPr lang="da-DK" b="1" dirty="0">
                <a:latin typeface="Helvetica" pitchFamily="2" charset="0"/>
              </a:rPr>
            </a:br>
            <a:r>
              <a:rPr lang="da-DK" b="1" dirty="0">
                <a:latin typeface="Helvetica" pitchFamily="2" charset="0"/>
              </a:rPr>
              <a:t>eksamensgrupper</a:t>
            </a:r>
          </a:p>
        </p:txBody>
      </p:sp>
      <p:pic>
        <p:nvPicPr>
          <p:cNvPr id="16" name="Billede 15">
            <a:extLst>
              <a:ext uri="{FF2B5EF4-FFF2-40B4-BE49-F238E27FC236}">
                <a16:creationId xmlns:a16="http://schemas.microsoft.com/office/drawing/2014/main" id="{03D0499F-987E-604E-8E8D-F66B31B61C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3491" y="1736999"/>
            <a:ext cx="2538000" cy="3384000"/>
          </a:xfrm>
          <a:prstGeom prst="rect">
            <a:avLst/>
          </a:prstGeom>
        </p:spPr>
      </p:pic>
    </p:spTree>
    <p:extLst>
      <p:ext uri="{BB962C8B-B14F-4D97-AF65-F5344CB8AC3E}">
        <p14:creationId xmlns:p14="http://schemas.microsoft.com/office/powerpoint/2010/main" val="418718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033504" y="6326722"/>
            <a:ext cx="1159877" cy="182563"/>
          </a:xfrm>
        </p:spPr>
        <p:txBody>
          <a:bodyPr/>
          <a:lstStyle/>
          <a:p>
            <a:r>
              <a:rPr lang="da-DK" dirty="0"/>
              <a:t>Side </a:t>
            </a:r>
            <a:fld id="{A8E1EC29-1418-C04A-9FCC-904AECF94638}" type="slidenum">
              <a:rPr lang="da-DK" smtClean="0"/>
              <a:pPr/>
              <a:t>13</a:t>
            </a:fld>
            <a:endParaRPr lang="da-DK" dirty="0"/>
          </a:p>
        </p:txBody>
      </p:sp>
      <p:sp>
        <p:nvSpPr>
          <p:cNvPr id="3" name="Footer Placeholder 2"/>
          <p:cNvSpPr>
            <a:spLocks noGrp="1"/>
          </p:cNvSpPr>
          <p:nvPr>
            <p:ph type="ftr" sz="quarter" idx="11"/>
          </p:nvPr>
        </p:nvSpPr>
        <p:spPr>
          <a:xfrm>
            <a:off x="3033504" y="6181080"/>
            <a:ext cx="8859107" cy="190478"/>
          </a:xfrm>
        </p:spPr>
        <p:txBody>
          <a:bodyPr/>
          <a:lstStyle/>
          <a:p>
            <a:endParaRPr lang="en-US">
              <a:solidFill>
                <a:prstClr val="black">
                  <a:tint val="75000"/>
                </a:prstClr>
              </a:solidFill>
            </a:endParaRPr>
          </a:p>
        </p:txBody>
      </p:sp>
      <p:sp>
        <p:nvSpPr>
          <p:cNvPr id="20" name="Undertitel 2"/>
          <p:cNvSpPr txBox="1">
            <a:spLocks/>
          </p:cNvSpPr>
          <p:nvPr/>
        </p:nvSpPr>
        <p:spPr>
          <a:xfrm>
            <a:off x="1064525" y="1810669"/>
            <a:ext cx="10085695" cy="3828131"/>
          </a:xfrm>
          <a:prstGeom prst="rect">
            <a:avLst/>
          </a:prstGeom>
        </p:spPr>
        <p:txBody>
          <a:bodyPr vert="horz" lIns="0" tIns="0" rIns="0" bIns="0" rtlCol="0">
            <a:noAutofit/>
          </a:bodyPr>
          <a:lstStyle>
            <a:lvl1pPr marL="90488" indent="-90488" algn="l" defTabSz="914400" rtl="0" eaLnBrk="1" latinLnBrk="0" hangingPunct="1">
              <a:lnSpc>
                <a:spcPct val="90000"/>
              </a:lnSpc>
              <a:spcBef>
                <a:spcPts val="1000"/>
              </a:spcBef>
              <a:buFont typeface="Arial"/>
              <a:buChar char="•"/>
              <a:tabLst/>
              <a:defRPr sz="1300" b="0" i="0" kern="1200">
                <a:solidFill>
                  <a:schemeClr val="bg1">
                    <a:lumMod val="50000"/>
                  </a:schemeClr>
                </a:solidFill>
                <a:latin typeface="Arial" charset="0"/>
                <a:ea typeface="Arial" charset="0"/>
                <a:cs typeface="Arial" charset="0"/>
              </a:defRPr>
            </a:lvl1pPr>
            <a:lvl2pPr marL="271463"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2pPr>
            <a:lvl3pPr marL="452438"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3pPr>
            <a:lvl4pPr marL="623888"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4pPr>
            <a:lvl5pPr marL="804863"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da-DK" sz="3600" dirty="0">
                <a:solidFill>
                  <a:prstClr val="white">
                    <a:lumMod val="50000"/>
                  </a:prstClr>
                </a:solidFill>
              </a:rPr>
              <a:t>                                </a:t>
            </a:r>
            <a:endParaRPr lang="da-DK" sz="3600" dirty="0">
              <a:solidFill>
                <a:prstClr val="black"/>
              </a:solidFill>
            </a:endParaRPr>
          </a:p>
        </p:txBody>
      </p:sp>
      <p:sp>
        <p:nvSpPr>
          <p:cNvPr id="10" name="Pladsholder til indhold 2"/>
          <p:cNvSpPr txBox="1">
            <a:spLocks/>
          </p:cNvSpPr>
          <p:nvPr/>
        </p:nvSpPr>
        <p:spPr>
          <a:xfrm>
            <a:off x="1274658" y="3441359"/>
            <a:ext cx="10103526" cy="2197441"/>
          </a:xfrm>
          <a:prstGeom prst="rect">
            <a:avLst/>
          </a:prstGeom>
        </p:spPr>
        <p:txBody>
          <a:bodyPr vert="horz" lIns="0" tIns="0" rIns="0" bIns="0" rtlCol="0">
            <a:noAutofit/>
          </a:bodyPr>
          <a:lstStyle>
            <a:lvl1pPr marL="90488" indent="-90488" algn="l" defTabSz="914400" rtl="0" eaLnBrk="1" latinLnBrk="0" hangingPunct="1">
              <a:lnSpc>
                <a:spcPct val="90000"/>
              </a:lnSpc>
              <a:spcBef>
                <a:spcPts val="1000"/>
              </a:spcBef>
              <a:buFont typeface="Arial"/>
              <a:buChar char="•"/>
              <a:tabLst/>
              <a:defRPr sz="1300" b="0" i="0" kern="1200">
                <a:solidFill>
                  <a:schemeClr val="bg1">
                    <a:lumMod val="50000"/>
                  </a:schemeClr>
                </a:solidFill>
                <a:latin typeface="Arial" charset="0"/>
                <a:ea typeface="Arial" charset="0"/>
                <a:cs typeface="Arial" charset="0"/>
              </a:defRPr>
            </a:lvl1pPr>
            <a:lvl2pPr marL="271463"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2pPr>
            <a:lvl3pPr marL="452438"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3pPr>
            <a:lvl4pPr marL="623888"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4pPr>
            <a:lvl5pPr marL="804863"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da-DK" sz="2200" b="1" dirty="0">
              <a:solidFill>
                <a:schemeClr val="tx1"/>
              </a:solidFill>
              <a:latin typeface="Calibri" panose="020F0502020204030204" pitchFamily="34" charset="0"/>
              <a:cs typeface="Calibri" panose="020F0502020204030204" pitchFamily="34" charset="0"/>
            </a:endParaRPr>
          </a:p>
          <a:p>
            <a:pPr marL="0" indent="0">
              <a:buFont typeface="Arial"/>
              <a:buNone/>
            </a:pPr>
            <a:endParaRPr lang="da-DK" sz="800" dirty="0">
              <a:latin typeface="Calibri" panose="020F0502020204030204" pitchFamily="34" charset="0"/>
              <a:cs typeface="Calibri" panose="020F0502020204030204" pitchFamily="34" charset="0"/>
            </a:endParaRPr>
          </a:p>
          <a:p>
            <a:pPr marL="0" indent="0">
              <a:buNone/>
            </a:pPr>
            <a:r>
              <a:rPr lang="da-DK" sz="2200" dirty="0">
                <a:solidFill>
                  <a:schemeClr val="tx1"/>
                </a:solidFill>
                <a:latin typeface="Calibri" panose="020F0502020204030204" pitchFamily="34" charset="0"/>
                <a:cs typeface="Calibri" panose="020F0502020204030204" pitchFamily="34" charset="0"/>
              </a:rPr>
              <a:t>Alma </a:t>
            </a:r>
            <a:r>
              <a:rPr lang="da-DK" sz="2200" dirty="0" smtClean="0">
                <a:solidFill>
                  <a:schemeClr val="tx1"/>
                </a:solidFill>
                <a:latin typeface="Calibri" panose="020F0502020204030204" pitchFamily="34" charset="0"/>
                <a:cs typeface="Calibri" panose="020F0502020204030204" pitchFamily="34" charset="0"/>
              </a:rPr>
              <a:t>Qvistgaard				</a:t>
            </a:r>
            <a:r>
              <a:rPr lang="da-DK" sz="2200" dirty="0">
                <a:solidFill>
                  <a:schemeClr val="tx1"/>
                </a:solidFill>
                <a:latin typeface="Calibri" panose="020F0502020204030204" pitchFamily="34" charset="0"/>
                <a:cs typeface="Calibri" panose="020F0502020204030204" pitchFamily="34" charset="0"/>
              </a:rPr>
              <a:t>	Niels Mark Aagaard</a:t>
            </a:r>
          </a:p>
          <a:p>
            <a:pPr marL="0" indent="0">
              <a:buNone/>
            </a:pPr>
            <a:r>
              <a:rPr lang="da-DK" sz="2200" dirty="0" smtClean="0">
                <a:solidFill>
                  <a:schemeClr val="tx1"/>
                </a:solidFill>
                <a:latin typeface="Calibri" panose="020F0502020204030204" pitchFamily="34" charset="0"/>
                <a:cs typeface="Calibri" panose="020F0502020204030204" pitchFamily="34" charset="0"/>
              </a:rPr>
              <a:t>Mobil </a:t>
            </a:r>
            <a:r>
              <a:rPr lang="da-DK" sz="2200" dirty="0">
                <a:solidFill>
                  <a:schemeClr val="tx1"/>
                </a:solidFill>
                <a:latin typeface="Calibri" panose="020F0502020204030204" pitchFamily="34" charset="0"/>
                <a:cs typeface="Calibri" panose="020F0502020204030204" pitchFamily="34" charset="0"/>
              </a:rPr>
              <a:t>7222 </a:t>
            </a:r>
            <a:r>
              <a:rPr lang="da-DK" sz="2200" dirty="0">
                <a:solidFill>
                  <a:schemeClr val="tx1"/>
                </a:solidFill>
                <a:latin typeface="Calibri" panose="020F0502020204030204" pitchFamily="34" charset="0"/>
                <a:cs typeface="Calibri" panose="020F0502020204030204" pitchFamily="34" charset="0"/>
              </a:rPr>
              <a:t>6018					</a:t>
            </a:r>
            <a:r>
              <a:rPr lang="da-DK" sz="2200" dirty="0" smtClean="0">
                <a:solidFill>
                  <a:schemeClr val="tx1"/>
                </a:solidFill>
                <a:latin typeface="Calibri" panose="020F0502020204030204" pitchFamily="34" charset="0"/>
                <a:cs typeface="Calibri" panose="020F0502020204030204" pitchFamily="34" charset="0"/>
              </a:rPr>
              <a:t>Mobil 2557 7077</a:t>
            </a:r>
            <a:endParaRPr lang="da-DK" sz="2200" dirty="0">
              <a:solidFill>
                <a:schemeClr val="tx1"/>
              </a:solidFill>
              <a:latin typeface="Calibri" panose="020F0502020204030204" pitchFamily="34" charset="0"/>
              <a:cs typeface="Calibri" panose="020F0502020204030204" pitchFamily="34" charset="0"/>
            </a:endParaRPr>
          </a:p>
          <a:p>
            <a:pPr marL="0" indent="0">
              <a:buFont typeface="Arial"/>
              <a:buNone/>
            </a:pPr>
            <a:r>
              <a:rPr lang="da-DK" sz="2200" dirty="0" smtClean="0">
                <a:latin typeface="Calibri" panose="020F0502020204030204" pitchFamily="34" charset="0"/>
                <a:cs typeface="Calibri" panose="020F0502020204030204" pitchFamily="34" charset="0"/>
                <a:hlinkClick r:id="rId2"/>
              </a:rPr>
              <a:t>lq@sesg.dk</a:t>
            </a:r>
            <a:r>
              <a:rPr lang="da-DK" sz="2200" dirty="0" smtClean="0">
                <a:latin typeface="Calibri" panose="020F0502020204030204" pitchFamily="34" charset="0"/>
                <a:cs typeface="Calibri" panose="020F0502020204030204" pitchFamily="34" charset="0"/>
              </a:rPr>
              <a:t>						</a:t>
            </a:r>
            <a:r>
              <a:rPr lang="da-DK" sz="2200" dirty="0" smtClean="0">
                <a:latin typeface="Calibri" panose="020F0502020204030204" pitchFamily="34" charset="0"/>
                <a:cs typeface="Calibri" panose="020F0502020204030204" pitchFamily="34" charset="0"/>
                <a:hlinkClick r:id="rId3"/>
              </a:rPr>
              <a:t>naa@sesg.dk</a:t>
            </a:r>
            <a:endParaRPr lang="da-DK" sz="2200" dirty="0" smtClean="0">
              <a:latin typeface="Calibri" panose="020F0502020204030204" pitchFamily="34" charset="0"/>
              <a:cs typeface="Calibri" panose="020F0502020204030204" pitchFamily="34" charset="0"/>
            </a:endParaRPr>
          </a:p>
          <a:p>
            <a:pPr marL="0" indent="0">
              <a:buFont typeface="Arial"/>
              <a:buNone/>
            </a:pPr>
            <a:endParaRPr lang="da-DK" sz="2200" dirty="0">
              <a:solidFill>
                <a:schemeClr val="tx1"/>
              </a:solidFill>
              <a:latin typeface="Calibri" panose="020F0502020204030204" pitchFamily="34" charset="0"/>
              <a:cs typeface="Calibri" panose="020F0502020204030204" pitchFamily="34" charset="0"/>
            </a:endParaRPr>
          </a:p>
          <a:p>
            <a:pPr marL="0" indent="0">
              <a:buFont typeface="Arial"/>
              <a:buNone/>
            </a:pPr>
            <a:endParaRPr lang="da-DK" sz="2200" dirty="0">
              <a:solidFill>
                <a:schemeClr val="tx1"/>
              </a:solidFill>
              <a:latin typeface="Calibri" panose="020F0502020204030204" pitchFamily="34" charset="0"/>
              <a:cs typeface="Calibri" panose="020F0502020204030204" pitchFamily="34" charset="0"/>
            </a:endParaRPr>
          </a:p>
          <a:p>
            <a:pPr marL="0" indent="0">
              <a:buFont typeface="Arial"/>
              <a:buNone/>
            </a:pPr>
            <a:endParaRPr lang="da-DK" sz="2200" dirty="0">
              <a:solidFill>
                <a:schemeClr val="tx1"/>
              </a:solidFill>
              <a:latin typeface="Calibri" panose="020F0502020204030204" pitchFamily="34" charset="0"/>
              <a:cs typeface="Calibri" panose="020F0502020204030204" pitchFamily="34" charset="0"/>
            </a:endParaRPr>
          </a:p>
          <a:p>
            <a:pPr marL="0" indent="0">
              <a:buFont typeface="Arial"/>
              <a:buNone/>
            </a:pPr>
            <a:r>
              <a:rPr lang="da-DK" sz="2200" dirty="0">
                <a:latin typeface="Calibri" panose="020F0502020204030204" pitchFamily="34" charset="0"/>
                <a:cs typeface="Calibri" panose="020F0502020204030204" pitchFamily="34" charset="0"/>
              </a:rPr>
              <a:t>		</a:t>
            </a:r>
            <a:endParaRPr lang="da-DK" sz="2200" dirty="0">
              <a:solidFill>
                <a:schemeClr val="tx1"/>
              </a:solidFill>
              <a:latin typeface="Calibri" panose="020F0502020204030204" pitchFamily="34" charset="0"/>
              <a:cs typeface="Calibri" panose="020F0502020204030204" pitchFamily="34" charset="0"/>
            </a:endParaRPr>
          </a:p>
          <a:p>
            <a:pPr marL="0" indent="0">
              <a:buFont typeface="Arial"/>
              <a:buNone/>
            </a:pPr>
            <a:endParaRPr lang="da-DK" sz="800" dirty="0">
              <a:latin typeface="Calibri" panose="020F0502020204030204" pitchFamily="34" charset="0"/>
              <a:cs typeface="Calibri" panose="020F0502020204030204" pitchFamily="34" charset="0"/>
            </a:endParaRPr>
          </a:p>
        </p:txBody>
      </p:sp>
      <p:sp>
        <p:nvSpPr>
          <p:cNvPr id="11" name="Titel 1"/>
          <p:cNvSpPr txBox="1">
            <a:spLocks/>
          </p:cNvSpPr>
          <p:nvPr/>
        </p:nvSpPr>
        <p:spPr>
          <a:xfrm>
            <a:off x="1574993" y="434331"/>
            <a:ext cx="8445301" cy="918030"/>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600" b="1" i="0" kern="1200" cap="all" spc="500" baseline="0">
                <a:solidFill>
                  <a:srgbClr val="0000FF"/>
                </a:solidFill>
                <a:latin typeface="Arial" charset="0"/>
                <a:ea typeface="Arial" charset="0"/>
                <a:cs typeface="Arial" charset="0"/>
              </a:defRPr>
            </a:lvl1pPr>
          </a:lstStyle>
          <a:p>
            <a:r>
              <a:rPr lang="da-DK" sz="4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Uddannelses- og erhvervsvejledere</a:t>
            </a:r>
          </a:p>
          <a:p>
            <a:endParaRPr lang="da-DK" sz="2000" dirty="0">
              <a:solidFill>
                <a:schemeClr val="tx1"/>
              </a:solidFill>
              <a:latin typeface="Calibri" panose="020F0502020204030204" pitchFamily="34" charset="0"/>
              <a:cs typeface="Calibri" panose="020F0502020204030204" pitchFamily="34" charset="0"/>
            </a:endParaRPr>
          </a:p>
        </p:txBody>
      </p:sp>
      <p:sp>
        <p:nvSpPr>
          <p:cNvPr id="12" name="Undertitel 2"/>
          <p:cNvSpPr txBox="1">
            <a:spLocks/>
          </p:cNvSpPr>
          <p:nvPr/>
        </p:nvSpPr>
        <p:spPr>
          <a:xfrm>
            <a:off x="1064525" y="1810669"/>
            <a:ext cx="10085695" cy="3828131"/>
          </a:xfrm>
          <a:prstGeom prst="rect">
            <a:avLst/>
          </a:prstGeom>
        </p:spPr>
        <p:txBody>
          <a:bodyPr vert="horz" lIns="0" tIns="0" rIns="0" bIns="0" rtlCol="0">
            <a:noAutofit/>
          </a:bodyPr>
          <a:lstStyle>
            <a:lvl1pPr marL="90488" indent="-90488" algn="l" defTabSz="914400" rtl="0" eaLnBrk="1" latinLnBrk="0" hangingPunct="1">
              <a:lnSpc>
                <a:spcPct val="90000"/>
              </a:lnSpc>
              <a:spcBef>
                <a:spcPts val="1000"/>
              </a:spcBef>
              <a:buFont typeface="Arial"/>
              <a:buChar char="•"/>
              <a:tabLst/>
              <a:defRPr sz="1300" b="0" i="0" kern="1200">
                <a:solidFill>
                  <a:schemeClr val="bg1">
                    <a:lumMod val="50000"/>
                  </a:schemeClr>
                </a:solidFill>
                <a:latin typeface="Arial" charset="0"/>
                <a:ea typeface="Arial" charset="0"/>
                <a:cs typeface="Arial" charset="0"/>
              </a:defRPr>
            </a:lvl1pPr>
            <a:lvl2pPr marL="271463"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2pPr>
            <a:lvl3pPr marL="452438"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3pPr>
            <a:lvl4pPr marL="623888"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4pPr>
            <a:lvl5pPr marL="804863"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a-DK" sz="3600" dirty="0"/>
              <a:t>                                </a:t>
            </a:r>
            <a:endParaRPr lang="da-DK" sz="3600" dirty="0">
              <a:solidFill>
                <a:schemeClr val="tx1"/>
              </a:solidFill>
            </a:endParaRPr>
          </a:p>
        </p:txBody>
      </p:sp>
      <p:pic>
        <p:nvPicPr>
          <p:cNvPr id="13" name="Bille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677" y="1372688"/>
            <a:ext cx="1742728" cy="1742728"/>
          </a:xfrm>
          <a:prstGeom prst="rect">
            <a:avLst/>
          </a:prstGeom>
        </p:spPr>
      </p:pic>
      <p:pic>
        <p:nvPicPr>
          <p:cNvPr id="14" name="Picture 2" descr="Brugerf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396" y="1466816"/>
            <a:ext cx="1764792" cy="1764792"/>
          </a:xfrm>
          <a:prstGeom prst="rect">
            <a:avLst/>
          </a:prstGeom>
          <a:noFill/>
          <a:extLst>
            <a:ext uri="{909E8E84-426E-40DD-AFC4-6F175D3DCCD1}">
              <a14:hiddenFill xmlns:a14="http://schemas.microsoft.com/office/drawing/2010/main">
                <a:solidFill>
                  <a:srgbClr val="FFFFFF"/>
                </a:solidFill>
              </a14:hiddenFill>
            </a:ext>
          </a:extLst>
        </p:spPr>
      </p:pic>
      <p:sp>
        <p:nvSpPr>
          <p:cNvPr id="15" name="Pladsholder til indhold 2"/>
          <p:cNvSpPr txBox="1">
            <a:spLocks/>
          </p:cNvSpPr>
          <p:nvPr/>
        </p:nvSpPr>
        <p:spPr>
          <a:xfrm>
            <a:off x="6709242" y="1247486"/>
            <a:ext cx="4668942" cy="4496897"/>
          </a:xfrm>
          <a:prstGeom prst="rect">
            <a:avLst/>
          </a:prstGeom>
        </p:spPr>
        <p:txBody>
          <a:bodyPr vert="horz" lIns="0" tIns="0" rIns="0" bIns="0" rtlCol="0">
            <a:noAutofit/>
          </a:bodyPr>
          <a:lstStyle>
            <a:lvl1pPr marL="90488" indent="-90488" algn="l" defTabSz="914400" rtl="0" eaLnBrk="1" latinLnBrk="0" hangingPunct="1">
              <a:lnSpc>
                <a:spcPct val="90000"/>
              </a:lnSpc>
              <a:spcBef>
                <a:spcPts val="1000"/>
              </a:spcBef>
              <a:buFont typeface="Arial"/>
              <a:buChar char="•"/>
              <a:tabLst/>
              <a:defRPr sz="1300" b="0" i="0" kern="1200">
                <a:solidFill>
                  <a:schemeClr val="bg1">
                    <a:lumMod val="50000"/>
                  </a:schemeClr>
                </a:solidFill>
                <a:latin typeface="Arial" charset="0"/>
                <a:ea typeface="Arial" charset="0"/>
                <a:cs typeface="Arial" charset="0"/>
              </a:defRPr>
            </a:lvl1pPr>
            <a:lvl2pPr marL="271463"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2pPr>
            <a:lvl3pPr marL="452438"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3pPr>
            <a:lvl4pPr marL="623888"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4pPr>
            <a:lvl5pPr marL="804863" indent="-90488" algn="l" defTabSz="914400" rtl="0" eaLnBrk="1" latinLnBrk="0" hangingPunct="1">
              <a:lnSpc>
                <a:spcPct val="90000"/>
              </a:lnSpc>
              <a:spcBef>
                <a:spcPts val="500"/>
              </a:spcBef>
              <a:buFont typeface="Arial"/>
              <a:buChar char="•"/>
              <a:tabLst/>
              <a:defRPr sz="13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da-DK" sz="2200" b="1" dirty="0">
              <a:solidFill>
                <a:schemeClr val="tx1"/>
              </a:solidFill>
              <a:latin typeface="Calibri" panose="020F0502020204030204" pitchFamily="34" charset="0"/>
              <a:cs typeface="Calibri" panose="020F0502020204030204" pitchFamily="34" charset="0"/>
            </a:endParaRPr>
          </a:p>
          <a:p>
            <a:pPr marL="0" indent="0">
              <a:buFont typeface="Arial"/>
              <a:buNone/>
            </a:pPr>
            <a:endParaRPr lang="da-DK" sz="800" dirty="0">
              <a:latin typeface="Calibri" panose="020F0502020204030204" pitchFamily="34" charset="0"/>
              <a:cs typeface="Calibri" panose="020F0502020204030204" pitchFamily="34" charset="0"/>
            </a:endParaRPr>
          </a:p>
          <a:p>
            <a:pPr marL="0" indent="0">
              <a:buFont typeface="Arial"/>
              <a:buNone/>
            </a:pPr>
            <a:r>
              <a:rPr lang="da-DK" sz="2200" dirty="0">
                <a:latin typeface="Calibri" panose="020F0502020204030204" pitchFamily="34" charset="0"/>
                <a:cs typeface="Calibri" panose="020F0502020204030204" pitchFamily="34" charset="0"/>
              </a:rPr>
              <a:t>		</a:t>
            </a:r>
            <a:endParaRPr lang="da-DK" sz="2200" dirty="0">
              <a:solidFill>
                <a:schemeClr val="tx1"/>
              </a:solidFill>
              <a:latin typeface="Calibri" panose="020F0502020204030204" pitchFamily="34" charset="0"/>
              <a:cs typeface="Calibri" panose="020F0502020204030204" pitchFamily="34" charset="0"/>
            </a:endParaRPr>
          </a:p>
          <a:p>
            <a:pPr marL="0" indent="0">
              <a:buFont typeface="Arial"/>
              <a:buNone/>
            </a:pPr>
            <a:endParaRPr lang="da-DK" sz="800" dirty="0">
              <a:latin typeface="Calibri" panose="020F0502020204030204" pitchFamily="34" charset="0"/>
              <a:cs typeface="Calibri" panose="020F0502020204030204" pitchFamily="34" charset="0"/>
            </a:endParaRPr>
          </a:p>
        </p:txBody>
      </p:sp>
      <p:sp>
        <p:nvSpPr>
          <p:cNvPr id="19" name="Titel 1"/>
          <p:cNvSpPr txBox="1">
            <a:spLocks/>
          </p:cNvSpPr>
          <p:nvPr/>
        </p:nvSpPr>
        <p:spPr>
          <a:xfrm>
            <a:off x="6432052" y="676928"/>
            <a:ext cx="4718168" cy="918030"/>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600" b="1" i="0" kern="1200" cap="all" spc="500" baseline="0">
                <a:solidFill>
                  <a:srgbClr val="0000FF"/>
                </a:solidFill>
                <a:latin typeface="Arial" charset="0"/>
                <a:ea typeface="Arial" charset="0"/>
                <a:cs typeface="Arial" charset="0"/>
              </a:defRPr>
            </a:lvl1pPr>
          </a:lstStyle>
          <a:p>
            <a:endParaRPr lang="da-DK" sz="4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endParaRPr lang="da-DK" sz="4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endParaRPr lang="da-DK"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372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e 12">
            <a:extLst>
              <a:ext uri="{FF2B5EF4-FFF2-40B4-BE49-F238E27FC236}">
                <a16:creationId xmlns:a16="http://schemas.microsoft.com/office/drawing/2014/main" id="{0D0C170E-E9A9-B648-85DF-B3A3A17EB6EA}"/>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8F1D4A4E-5259-CB44-B1FE-3CE5388D92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7" name="Billede 6">
              <a:extLst>
                <a:ext uri="{FF2B5EF4-FFF2-40B4-BE49-F238E27FC236}">
                  <a16:creationId xmlns:a16="http://schemas.microsoft.com/office/drawing/2014/main" id="{EFF54562-EB5D-AB4C-ACF3-F8BC3A844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9" name="Billede 8">
              <a:extLst>
                <a:ext uri="{FF2B5EF4-FFF2-40B4-BE49-F238E27FC236}">
                  <a16:creationId xmlns:a16="http://schemas.microsoft.com/office/drawing/2014/main" id="{06F79473-59D7-2F4A-ACE0-1E70B37E6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11" name="Tekstfelt 10">
              <a:extLst>
                <a:ext uri="{FF2B5EF4-FFF2-40B4-BE49-F238E27FC236}">
                  <a16:creationId xmlns:a16="http://schemas.microsoft.com/office/drawing/2014/main" id="{F9EDF8F6-AFC8-7243-BEC1-17EF9A56257B}"/>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22" name="Titel 1">
            <a:extLst>
              <a:ext uri="{FF2B5EF4-FFF2-40B4-BE49-F238E27FC236}">
                <a16:creationId xmlns:a16="http://schemas.microsoft.com/office/drawing/2014/main" id="{FDA0D2BE-EA8F-B149-AF66-4CD7C20B5803}"/>
              </a:ext>
            </a:extLst>
          </p:cNvPr>
          <p:cNvSpPr txBox="1">
            <a:spLocks/>
          </p:cNvSpPr>
          <p:nvPr/>
        </p:nvSpPr>
        <p:spPr>
          <a:xfrm>
            <a:off x="2" y="0"/>
            <a:ext cx="11730177"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VIDEO OM ERHVERVSUDDANNELSERNE</a:t>
            </a:r>
          </a:p>
        </p:txBody>
      </p:sp>
      <p:grpSp>
        <p:nvGrpSpPr>
          <p:cNvPr id="15" name="Gruppe 14">
            <a:extLst>
              <a:ext uri="{FF2B5EF4-FFF2-40B4-BE49-F238E27FC236}">
                <a16:creationId xmlns:a16="http://schemas.microsoft.com/office/drawing/2014/main" id="{3FDFFECE-1252-9A4C-897B-87647C21269E}"/>
              </a:ext>
            </a:extLst>
          </p:cNvPr>
          <p:cNvGrpSpPr/>
          <p:nvPr/>
        </p:nvGrpSpPr>
        <p:grpSpPr>
          <a:xfrm>
            <a:off x="151939" y="2118413"/>
            <a:ext cx="11888121" cy="2621174"/>
            <a:chOff x="132861" y="2118413"/>
            <a:chExt cx="11888121" cy="2621174"/>
          </a:xfrm>
        </p:grpSpPr>
        <p:pic>
          <p:nvPicPr>
            <p:cNvPr id="10" name="Billede 9" descr="Et billede, der indeholder person, køkken, indendørs, mad&#10;&#10;Automatisk genereret beskrivelse">
              <a:extLst>
                <a:ext uri="{FF2B5EF4-FFF2-40B4-BE49-F238E27FC236}">
                  <a16:creationId xmlns:a16="http://schemas.microsoft.com/office/drawing/2014/main" id="{6B8E3105-B86B-FE48-8B9E-7C0C1FFF57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861" y="2118413"/>
              <a:ext cx="3931760" cy="2621174"/>
            </a:xfrm>
            <a:prstGeom prst="rect">
              <a:avLst/>
            </a:prstGeom>
          </p:spPr>
        </p:pic>
        <p:pic>
          <p:nvPicPr>
            <p:cNvPr id="20" name="Billede 19">
              <a:hlinkClick r:id="rId6"/>
              <a:extLst>
                <a:ext uri="{FF2B5EF4-FFF2-40B4-BE49-F238E27FC236}">
                  <a16:creationId xmlns:a16="http://schemas.microsoft.com/office/drawing/2014/main" id="{D4EE0445-421E-EA4C-9400-358E9CE7A1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14260" y="2118413"/>
              <a:ext cx="3932257" cy="2621174"/>
            </a:xfrm>
            <a:prstGeom prst="rect">
              <a:avLst/>
            </a:prstGeom>
          </p:spPr>
        </p:pic>
        <p:pic>
          <p:nvPicPr>
            <p:cNvPr id="14" name="Billede 13" descr="Et billede, der indeholder person, bygning, udendørs, gruppe&#10;&#10;Automatisk genereret beskrivelse">
              <a:extLst>
                <a:ext uri="{FF2B5EF4-FFF2-40B4-BE49-F238E27FC236}">
                  <a16:creationId xmlns:a16="http://schemas.microsoft.com/office/drawing/2014/main" id="{BBF1A6FC-8618-D045-99C8-C8620696A14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096155" y="2118413"/>
              <a:ext cx="3924827" cy="2621174"/>
            </a:xfrm>
            <a:prstGeom prst="rect">
              <a:avLst/>
            </a:prstGeom>
          </p:spPr>
        </p:pic>
      </p:grpSp>
    </p:spTree>
    <p:extLst>
      <p:ext uri="{BB962C8B-B14F-4D97-AF65-F5344CB8AC3E}">
        <p14:creationId xmlns:p14="http://schemas.microsoft.com/office/powerpoint/2010/main" val="3229266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0956"/>
            <a:ext cx="10515600" cy="1325563"/>
          </a:xfrm>
        </p:spPr>
        <p:txBody>
          <a:bodyPr/>
          <a:lstStyle/>
          <a:p>
            <a:r>
              <a:rPr lang="da-DK" b="1" dirty="0">
                <a:latin typeface="Helvetica" pitchFamily="2" charset="0"/>
              </a:rPr>
              <a:t>Karriereveje - Mads</a:t>
            </a:r>
          </a:p>
        </p:txBody>
      </p:sp>
      <p:sp>
        <p:nvSpPr>
          <p:cNvPr id="3" name="Pladsholder til indhold 2"/>
          <p:cNvSpPr>
            <a:spLocks noGrp="1"/>
          </p:cNvSpPr>
          <p:nvPr>
            <p:ph idx="1"/>
          </p:nvPr>
        </p:nvSpPr>
        <p:spPr>
          <a:xfrm>
            <a:off x="838200" y="1346519"/>
            <a:ext cx="5211343" cy="4045493"/>
          </a:xfrm>
        </p:spPr>
        <p:txBody>
          <a:bodyPr>
            <a:normAutofit/>
          </a:bodyPr>
          <a:lstStyle/>
          <a:p>
            <a:pPr marL="0" indent="0">
              <a:buNone/>
            </a:pPr>
            <a:r>
              <a:rPr lang="da-DK" sz="1000" dirty="0">
                <a:latin typeface="Helvetica" pitchFamily="2" charset="0"/>
              </a:rPr>
              <a:t>Mads har gået i almindelig grundskole fra 1. til 9. klasse. I skolen har han karaktermæssigt klaret sig middel til middelgod, men han oplever de sidste år at være skoletræt. Det at sidde stille i langt de fleste timer er en udfordring for ham.</a:t>
            </a:r>
          </a:p>
          <a:p>
            <a:pPr marL="0" indent="0">
              <a:buNone/>
            </a:pPr>
            <a:r>
              <a:rPr lang="da-DK" sz="1000" dirty="0">
                <a:latin typeface="Helvetica" pitchFamily="2" charset="0"/>
              </a:rPr>
              <a:t>I fritiden er Mads aktiv inden for gymnastik og begyndte i slutningen af 8. klasse at interesserer sig for konkurrence gymnastik. Mads vælger derfor i 10 klasse at tage på efterskole hvor de har fokus på </a:t>
            </a:r>
            <a:r>
              <a:rPr lang="da-DK" sz="1000" dirty="0" err="1">
                <a:latin typeface="Helvetica" pitchFamily="2" charset="0"/>
              </a:rPr>
              <a:t>Teamgym</a:t>
            </a:r>
            <a:r>
              <a:rPr lang="da-DK" sz="1000" dirty="0">
                <a:latin typeface="Helvetica" pitchFamily="2" charset="0"/>
              </a:rPr>
              <a:t>.</a:t>
            </a:r>
          </a:p>
          <a:p>
            <a:pPr marL="0" indent="0">
              <a:buNone/>
            </a:pPr>
            <a:r>
              <a:rPr lang="da-DK" sz="1000" dirty="0">
                <a:latin typeface="Helvetica" pitchFamily="2" charset="0"/>
              </a:rPr>
              <a:t>Mads har en drøm om at blive konstruktør eller ingeniør, men kan næsten ikke overskue de mange flere års skolegang. </a:t>
            </a:r>
            <a:br>
              <a:rPr lang="da-DK" sz="1000" dirty="0">
                <a:latin typeface="Helvetica" pitchFamily="2" charset="0"/>
              </a:rPr>
            </a:br>
            <a:r>
              <a:rPr lang="da-DK" sz="1000" dirty="0">
                <a:latin typeface="Helvetica" pitchFamily="2" charset="0"/>
              </a:rPr>
              <a:t>En af vennerne fra gymnastikverden fortæller en aften at han er i gang med en Elektrikeruddannelse med EUX. Det bliver Mads interesseret i og opsøger en vejleder der kan fortælle mere om denne mulighed.</a:t>
            </a:r>
          </a:p>
          <a:p>
            <a:pPr marL="0" indent="0">
              <a:buNone/>
            </a:pPr>
            <a:r>
              <a:rPr lang="da-DK" sz="1000" dirty="0">
                <a:latin typeface="Helvetica" pitchFamily="2" charset="0"/>
              </a:rPr>
              <a:t>Resultatet er at Mads starter på GF1 EUX med henblik på at blive smed. Kombinationen af fysisk og af og til udendørs arbejde sammen med boglige fag tiltaler ham rigtig meget.</a:t>
            </a:r>
          </a:p>
          <a:p>
            <a:pPr marL="0" indent="0">
              <a:buNone/>
            </a:pPr>
            <a:r>
              <a:rPr lang="da-DK" sz="1000" dirty="0">
                <a:latin typeface="Helvetica" pitchFamily="2" charset="0"/>
              </a:rPr>
              <a:t>Læretiden, der for smed EUX kun er ½ år længere, bliver en rigtig god oplevelse for Mads. </a:t>
            </a:r>
            <a:br>
              <a:rPr lang="da-DK" sz="1000" dirty="0">
                <a:latin typeface="Helvetica" pitchFamily="2" charset="0"/>
              </a:rPr>
            </a:br>
            <a:r>
              <a:rPr lang="da-DK" sz="1000" dirty="0">
                <a:latin typeface="Helvetica" pitchFamily="2" charset="0"/>
              </a:rPr>
              <a:t>Kammeratskabet på arbejdspladsen, det fysiske og spændende arbejde sammen med skoleopholdene hvor han udvikler sine boglige færdigheder er alt sammen med til at give Mads mange gode oplevelser.</a:t>
            </a:r>
          </a:p>
          <a:p>
            <a:pPr marL="0" indent="0">
              <a:buNone/>
            </a:pPr>
            <a:r>
              <a:rPr lang="da-DK" sz="1000" dirty="0">
                <a:latin typeface="Helvetica" pitchFamily="2" charset="0"/>
              </a:rPr>
              <a:t>Mads er nu i gang med at uddanne sig til ingeniør. Det går rigtig godt da han kan trække på sine praktiske erfaringer som håndværker. </a:t>
            </a:r>
            <a:br>
              <a:rPr lang="da-DK" sz="1000" dirty="0">
                <a:latin typeface="Helvetica" pitchFamily="2" charset="0"/>
              </a:rPr>
            </a:br>
            <a:r>
              <a:rPr lang="da-DK" sz="1000" dirty="0">
                <a:latin typeface="Helvetica" pitchFamily="2" charset="0"/>
              </a:rPr>
              <a:t>Mads kan se fordelen ved at have gået EUX vejen, da han har haft mulighed for at spare penge op til ingeniør uddannelsen. I ferierne under studiet tager Mads arbejde som smed og tjener en del ved siden af SU. I forhold til studiekammerater kan han se at han kan komme ud af studiet uden gæld, hvilket ikke lykkes helt for alle på holdet.</a:t>
            </a:r>
          </a:p>
        </p:txBody>
      </p:sp>
      <p:grpSp>
        <p:nvGrpSpPr>
          <p:cNvPr id="4" name="Gruppe 3">
            <a:extLst>
              <a:ext uri="{FF2B5EF4-FFF2-40B4-BE49-F238E27FC236}">
                <a16:creationId xmlns:a16="http://schemas.microsoft.com/office/drawing/2014/main" id="{728F6C5D-4300-B941-8C29-0F4938C9CD63}"/>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1974413B-96A3-AD46-B959-CEDEB8383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3A6B51C7-1201-9742-A468-EDA5C08C4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559CCF7B-B227-554B-81A4-22FCCBA9E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159A2A87-BC45-F94F-89B6-84BCA690E162}"/>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9" name="Pladsholder til indhold 2">
            <a:extLst>
              <a:ext uri="{FF2B5EF4-FFF2-40B4-BE49-F238E27FC236}">
                <a16:creationId xmlns:a16="http://schemas.microsoft.com/office/drawing/2014/main" id="{691771C7-C2BB-A64A-A186-9C89A33997E6}"/>
              </a:ext>
            </a:extLst>
          </p:cNvPr>
          <p:cNvSpPr txBox="1">
            <a:spLocks/>
          </p:cNvSpPr>
          <p:nvPr/>
        </p:nvSpPr>
        <p:spPr>
          <a:xfrm>
            <a:off x="6142457" y="1622710"/>
            <a:ext cx="5211343" cy="34931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200" dirty="0"/>
              <a:t>Mads 28 år.</a:t>
            </a:r>
            <a:br>
              <a:rPr lang="da-DK" sz="1200" dirty="0"/>
            </a:br>
            <a:r>
              <a:rPr lang="da-DK" sz="1200" dirty="0"/>
              <a:t>Mads har gået på Skårup skole</a:t>
            </a:r>
          </a:p>
          <a:p>
            <a:pPr lvl="0"/>
            <a:r>
              <a:rPr lang="da-DK" sz="1200" dirty="0"/>
              <a:t>Karaktermæssigt klarede han sig godt</a:t>
            </a:r>
          </a:p>
          <a:p>
            <a:pPr lvl="0"/>
            <a:r>
              <a:rPr lang="da-DK" sz="1200" dirty="0"/>
              <a:t>Han var måske ikke skoletræt, men havde svært ved at skulle sidde stille hele dagen.</a:t>
            </a:r>
          </a:p>
          <a:p>
            <a:pPr lvl="0"/>
            <a:r>
              <a:rPr lang="da-DK" sz="1200" dirty="0"/>
              <a:t>I fritiden var Mads aktiv gymnast og trænede meget.</a:t>
            </a:r>
          </a:p>
          <a:p>
            <a:pPr lvl="0"/>
            <a:r>
              <a:rPr lang="da-DK" sz="1200" dirty="0"/>
              <a:t>Han havde en drøm om at bliver konstruktør eller ingeniør, men kunne næsten ikke overskue de tre på skolebænken på STX eller HTX.</a:t>
            </a:r>
          </a:p>
          <a:p>
            <a:pPr lvl="0"/>
            <a:r>
              <a:rPr lang="da-DK" sz="1200" dirty="0"/>
              <a:t>Igennem en kammerat hørte han om muligheden for EUX. Kombinationen af fysisk arbejde og boglige fag tiltalte ham meget.</a:t>
            </a:r>
          </a:p>
          <a:p>
            <a:pPr lvl="0"/>
            <a:r>
              <a:rPr lang="da-DK" sz="1200" dirty="0"/>
              <a:t>Elevtiden som smed blev en rigtig god oplevelse for Mads.</a:t>
            </a:r>
          </a:p>
          <a:p>
            <a:pPr lvl="0"/>
            <a:r>
              <a:rPr lang="da-DK" sz="1200" dirty="0"/>
              <a:t>Mads er nu i gang med en ingeniøruddannelse.</a:t>
            </a:r>
          </a:p>
          <a:p>
            <a:pPr lvl="0"/>
            <a:r>
              <a:rPr lang="da-DK" sz="1200" dirty="0"/>
              <a:t>Det går rigtig godt for ham da han kan trække på sine praktiske erfaringer.</a:t>
            </a:r>
          </a:p>
          <a:p>
            <a:pPr lvl="0"/>
            <a:r>
              <a:rPr lang="da-DK" sz="1200" dirty="0"/>
              <a:t>Økonomisk klare han studiet fint, da han har haft mulighed for at spare op til uddannelsen.</a:t>
            </a:r>
          </a:p>
        </p:txBody>
      </p:sp>
    </p:spTree>
    <p:extLst>
      <p:ext uri="{BB962C8B-B14F-4D97-AF65-F5344CB8AC3E}">
        <p14:creationId xmlns:p14="http://schemas.microsoft.com/office/powerpoint/2010/main" val="220027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6FBD6693-B26D-E147-8F07-68B9335166DA}"/>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A2FDDDC5-DB25-ED46-9C81-12B57F5C9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547FBF5F-5235-2143-A814-26619DCBC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B13EDAE4-04AD-514F-9D75-D36581FD99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EF41B12C-E5D5-AE4C-BC9B-582F86418E83}"/>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9" name="Titel 1">
            <a:extLst>
              <a:ext uri="{FF2B5EF4-FFF2-40B4-BE49-F238E27FC236}">
                <a16:creationId xmlns:a16="http://schemas.microsoft.com/office/drawing/2014/main" id="{373B7AAE-BA79-C143-807D-8D9A1E6240BE}"/>
              </a:ext>
            </a:extLst>
          </p:cNvPr>
          <p:cNvSpPr txBox="1">
            <a:spLocks/>
          </p:cNvSpPr>
          <p:nvPr/>
        </p:nvSpPr>
        <p:spPr>
          <a:xfrm>
            <a:off x="838200" y="209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a:latin typeface="Helvetica" pitchFamily="2" charset="0"/>
              </a:rPr>
              <a:t>Karriereveje - Kurt</a:t>
            </a:r>
          </a:p>
        </p:txBody>
      </p:sp>
      <p:sp>
        <p:nvSpPr>
          <p:cNvPr id="14" name="Pladsholder til indhold 2">
            <a:extLst>
              <a:ext uri="{FF2B5EF4-FFF2-40B4-BE49-F238E27FC236}">
                <a16:creationId xmlns:a16="http://schemas.microsoft.com/office/drawing/2014/main" id="{607FAD8F-22C5-0A49-B94A-3ED974D3D938}"/>
              </a:ext>
            </a:extLst>
          </p:cNvPr>
          <p:cNvSpPr>
            <a:spLocks noGrp="1"/>
          </p:cNvSpPr>
          <p:nvPr>
            <p:ph idx="1"/>
          </p:nvPr>
        </p:nvSpPr>
        <p:spPr>
          <a:xfrm>
            <a:off x="838200" y="1346519"/>
            <a:ext cx="5211343" cy="4045493"/>
          </a:xfrm>
        </p:spPr>
        <p:txBody>
          <a:bodyPr>
            <a:normAutofit/>
          </a:bodyPr>
          <a:lstStyle/>
          <a:p>
            <a:pPr marL="0" indent="0">
              <a:buNone/>
            </a:pPr>
            <a:r>
              <a:rPr lang="da-DK" sz="1200" dirty="0"/>
              <a:t>Kurt, der i dag er 61 år, gik ud af 10 klasse og kom i lære som tømrer. Det er et fag som han havde mange gode oplevelser med og arbejde både i Danmark, Norge og Tyskland. Her fik han set mange forskellige måder at udføre tømrerarbejde på og da det meste af arbejdet var på akkord tjente han rigtig mange penge i den periode.</a:t>
            </a:r>
          </a:p>
          <a:p>
            <a:pPr marL="0" indent="0">
              <a:buNone/>
            </a:pPr>
            <a:r>
              <a:rPr lang="da-DK" sz="1200" dirty="0"/>
              <a:t>Under vejs vidste Kurt godt at han ikke ville være tømrer hele sit arbejdsliv. Han ville gerne udvikle sig med andet arbejde end det fysiske. Kurt valgte derfor at begynde at læse Hf da han var sidst i 20-erne. Dette førte frem til at han valgte at læse videre på et lærerseminarium og fik sig en læreruddannelse.</a:t>
            </a:r>
            <a:br>
              <a:rPr lang="da-DK" sz="1200" dirty="0"/>
            </a:br>
            <a:r>
              <a:rPr lang="da-DK" sz="1200" dirty="0"/>
              <a:t>Også dette job gav ham mange glæder og oplevelser. Her var der mulighed for at udvikle nogle helt andre færdigheder end dengang han var tømrer.</a:t>
            </a:r>
          </a:p>
          <a:p>
            <a:pPr marL="0" indent="0">
              <a:buNone/>
            </a:pPr>
            <a:r>
              <a:rPr lang="da-DK" sz="1200" dirty="0"/>
              <a:t>Efter 20 år som matematik og idrætslærer fandt Kurt at det var tid til at komme videre med andre udfordringer.</a:t>
            </a:r>
            <a:br>
              <a:rPr lang="da-DK" sz="1200" dirty="0"/>
            </a:br>
            <a:r>
              <a:rPr lang="da-DK" sz="1200" dirty="0"/>
              <a:t>Han valgte derfor at tage en diplomuddannelse som uddannelses og erhvervsvejleder og arbejder i dag med at rådgive og vejlede unge og voksne til at tage den uddannelse som de kan se deres fremtid i.</a:t>
            </a:r>
          </a:p>
        </p:txBody>
      </p:sp>
      <p:pic>
        <p:nvPicPr>
          <p:cNvPr id="16" name="Billede 15" descr="Et billede, der indeholder indendørs, bygning, loft, stående&#10;&#10;Automatisk genereret beskrivelse">
            <a:extLst>
              <a:ext uri="{FF2B5EF4-FFF2-40B4-BE49-F238E27FC236}">
                <a16:creationId xmlns:a16="http://schemas.microsoft.com/office/drawing/2014/main" id="{69362554-DF6C-1B4C-B9C8-25863168F8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9578" y="1346519"/>
            <a:ext cx="5210110" cy="3472515"/>
          </a:xfrm>
          <a:prstGeom prst="rect">
            <a:avLst/>
          </a:prstGeom>
        </p:spPr>
      </p:pic>
    </p:spTree>
    <p:extLst>
      <p:ext uri="{BB962C8B-B14F-4D97-AF65-F5344CB8AC3E}">
        <p14:creationId xmlns:p14="http://schemas.microsoft.com/office/powerpoint/2010/main" val="22403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1E79F5F4-254F-1040-8317-F7C4B93BE085}"/>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FC36E7A2-2E93-DA4D-A8CE-885695174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884B1ACE-67C4-D246-A47E-D62B23F0A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7EA0CBE4-28F3-4445-8A30-871F0A9797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F28078E8-EB01-E140-9B74-37A83AF7FF2D}"/>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pic>
        <p:nvPicPr>
          <p:cNvPr id="13" name="Billede 12">
            <a:hlinkClick r:id="rId5"/>
            <a:extLst>
              <a:ext uri="{FF2B5EF4-FFF2-40B4-BE49-F238E27FC236}">
                <a16:creationId xmlns:a16="http://schemas.microsoft.com/office/drawing/2014/main" id="{863D4981-42EA-4D40-9F48-AC26DE9CE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2920" y="1825625"/>
            <a:ext cx="5107259" cy="2563844"/>
          </a:xfrm>
          <a:prstGeom prst="rect">
            <a:avLst/>
          </a:prstGeom>
        </p:spPr>
      </p:pic>
      <p:sp>
        <p:nvSpPr>
          <p:cNvPr id="14" name="Titel 1">
            <a:extLst>
              <a:ext uri="{FF2B5EF4-FFF2-40B4-BE49-F238E27FC236}">
                <a16:creationId xmlns:a16="http://schemas.microsoft.com/office/drawing/2014/main" id="{338DB23E-2C90-0545-8789-806E340AEC5E}"/>
              </a:ext>
            </a:extLst>
          </p:cNvPr>
          <p:cNvSpPr txBox="1">
            <a:spLocks/>
          </p:cNvSpPr>
          <p:nvPr/>
        </p:nvSpPr>
        <p:spPr>
          <a:xfrm>
            <a:off x="6096000" y="0"/>
            <a:ext cx="6096000"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KARRIERE</a:t>
            </a:r>
          </a:p>
        </p:txBody>
      </p:sp>
      <p:pic>
        <p:nvPicPr>
          <p:cNvPr id="21" name="Billede 20">
            <a:hlinkClick r:id="rId7"/>
            <a:extLst>
              <a:ext uri="{FF2B5EF4-FFF2-40B4-BE49-F238E27FC236}">
                <a16:creationId xmlns:a16="http://schemas.microsoft.com/office/drawing/2014/main" id="{26669777-FA00-2641-9108-8398908CBC0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62490" y="1371289"/>
            <a:ext cx="5208772" cy="3472515"/>
          </a:xfrm>
          <a:prstGeom prst="rect">
            <a:avLst/>
          </a:prstGeom>
        </p:spPr>
      </p:pic>
      <p:sp>
        <p:nvSpPr>
          <p:cNvPr id="22" name="Titel 1">
            <a:extLst>
              <a:ext uri="{FF2B5EF4-FFF2-40B4-BE49-F238E27FC236}">
                <a16:creationId xmlns:a16="http://schemas.microsoft.com/office/drawing/2014/main" id="{09DCB277-3CC2-AC4A-8F68-D0AD08B1E1FA}"/>
              </a:ext>
            </a:extLst>
          </p:cNvPr>
          <p:cNvSpPr txBox="1">
            <a:spLocks/>
          </p:cNvSpPr>
          <p:nvPr/>
        </p:nvSpPr>
        <p:spPr>
          <a:xfrm>
            <a:off x="18876" y="0"/>
            <a:ext cx="6096000"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UG.DK</a:t>
            </a:r>
          </a:p>
        </p:txBody>
      </p:sp>
    </p:spTree>
    <p:extLst>
      <p:ext uri="{BB962C8B-B14F-4D97-AF65-F5344CB8AC3E}">
        <p14:creationId xmlns:p14="http://schemas.microsoft.com/office/powerpoint/2010/main" val="387228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1E79F5F4-254F-1040-8317-F7C4B93BE085}"/>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FC36E7A2-2E93-DA4D-A8CE-885695174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884B1ACE-67C4-D246-A47E-D62B23F0A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7EA0CBE4-28F3-4445-8A30-871F0A9797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F28078E8-EB01-E140-9B74-37A83AF7FF2D}"/>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14" name="Titel 1">
            <a:extLst>
              <a:ext uri="{FF2B5EF4-FFF2-40B4-BE49-F238E27FC236}">
                <a16:creationId xmlns:a16="http://schemas.microsoft.com/office/drawing/2014/main" id="{338DB23E-2C90-0545-8789-806E340AEC5E}"/>
              </a:ext>
            </a:extLst>
          </p:cNvPr>
          <p:cNvSpPr txBox="1">
            <a:spLocks/>
          </p:cNvSpPr>
          <p:nvPr/>
        </p:nvSpPr>
        <p:spPr>
          <a:xfrm>
            <a:off x="6096000" y="0"/>
            <a:ext cx="6096000"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FAGETS RELEVANS</a:t>
            </a:r>
          </a:p>
        </p:txBody>
      </p:sp>
      <p:pic>
        <p:nvPicPr>
          <p:cNvPr id="21" name="Billede 20">
            <a:hlinkClick r:id="rId5"/>
            <a:extLst>
              <a:ext uri="{FF2B5EF4-FFF2-40B4-BE49-F238E27FC236}">
                <a16:creationId xmlns:a16="http://schemas.microsoft.com/office/drawing/2014/main" id="{26669777-FA00-2641-9108-8398908CBC0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62490" y="1371289"/>
            <a:ext cx="5208772" cy="3472514"/>
          </a:xfrm>
          <a:prstGeom prst="rect">
            <a:avLst/>
          </a:prstGeom>
        </p:spPr>
      </p:pic>
      <p:sp>
        <p:nvSpPr>
          <p:cNvPr id="22" name="Titel 1">
            <a:extLst>
              <a:ext uri="{FF2B5EF4-FFF2-40B4-BE49-F238E27FC236}">
                <a16:creationId xmlns:a16="http://schemas.microsoft.com/office/drawing/2014/main" id="{09DCB277-3CC2-AC4A-8F68-D0AD08B1E1FA}"/>
              </a:ext>
            </a:extLst>
          </p:cNvPr>
          <p:cNvSpPr txBox="1">
            <a:spLocks/>
          </p:cNvSpPr>
          <p:nvPr/>
        </p:nvSpPr>
        <p:spPr>
          <a:xfrm>
            <a:off x="18876" y="0"/>
            <a:ext cx="6096000"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START PÅ EUD</a:t>
            </a:r>
          </a:p>
        </p:txBody>
      </p:sp>
      <p:pic>
        <p:nvPicPr>
          <p:cNvPr id="11" name="Billede 10">
            <a:hlinkClick r:id="rId7"/>
            <a:extLst>
              <a:ext uri="{FF2B5EF4-FFF2-40B4-BE49-F238E27FC236}">
                <a16:creationId xmlns:a16="http://schemas.microsoft.com/office/drawing/2014/main" id="{7DC45A58-B8A5-3D4C-B9BC-8C31D5B6FC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520738" y="1371508"/>
            <a:ext cx="5208772" cy="3472076"/>
          </a:xfrm>
          <a:prstGeom prst="rect">
            <a:avLst/>
          </a:prstGeom>
        </p:spPr>
      </p:pic>
    </p:spTree>
    <p:extLst>
      <p:ext uri="{BB962C8B-B14F-4D97-AF65-F5344CB8AC3E}">
        <p14:creationId xmlns:p14="http://schemas.microsoft.com/office/powerpoint/2010/main" val="366918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1825625"/>
            <a:ext cx="10515600" cy="2261297"/>
          </a:xfrm>
        </p:spPr>
        <p:txBody>
          <a:bodyPr>
            <a:normAutofit fontScale="77500" lnSpcReduction="20000"/>
          </a:bodyPr>
          <a:lstStyle/>
          <a:p>
            <a:pPr marL="0" indent="0">
              <a:buNone/>
            </a:pPr>
            <a:r>
              <a:rPr lang="da-DK" dirty="0"/>
              <a:t>Dialog med grundforløbselev</a:t>
            </a:r>
          </a:p>
          <a:p>
            <a:pPr marL="0" indent="0">
              <a:buNone/>
            </a:pPr>
            <a:endParaRPr lang="da-DK" dirty="0"/>
          </a:p>
          <a:p>
            <a:pPr marL="0" indent="0">
              <a:buNone/>
            </a:pPr>
            <a:r>
              <a:rPr lang="da-DK" dirty="0"/>
              <a:t>Dialog med grundforløbselev</a:t>
            </a:r>
          </a:p>
          <a:p>
            <a:pPr marL="0" indent="0">
              <a:buNone/>
            </a:pPr>
            <a:endParaRPr lang="da-DK" dirty="0"/>
          </a:p>
          <a:p>
            <a:pPr marL="0" indent="0">
              <a:buNone/>
            </a:pPr>
            <a:endParaRPr lang="da-DK" dirty="0"/>
          </a:p>
          <a:p>
            <a:pPr marL="0" indent="0">
              <a:buNone/>
            </a:pPr>
            <a:r>
              <a:rPr lang="da-DK" dirty="0"/>
              <a:t> </a:t>
            </a:r>
          </a:p>
        </p:txBody>
      </p:sp>
      <p:grpSp>
        <p:nvGrpSpPr>
          <p:cNvPr id="4" name="Gruppe 3">
            <a:extLst>
              <a:ext uri="{FF2B5EF4-FFF2-40B4-BE49-F238E27FC236}">
                <a16:creationId xmlns:a16="http://schemas.microsoft.com/office/drawing/2014/main" id="{86DCC472-A795-2649-880E-1852DBDFBFF6}"/>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9448E240-8FCB-8145-84AA-264758985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27CD7BF1-F3C7-D64E-BF44-90F9AE824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12284F2F-3B13-5A47-B08C-DEA7965864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1A8AB820-10A6-FA40-923C-6CF658706B8D}"/>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9" name="Titel 1">
            <a:extLst>
              <a:ext uri="{FF2B5EF4-FFF2-40B4-BE49-F238E27FC236}">
                <a16:creationId xmlns:a16="http://schemas.microsoft.com/office/drawing/2014/main" id="{A7200FFA-EED5-714B-B348-1FD028D4BE46}"/>
              </a:ext>
            </a:extLst>
          </p:cNvPr>
          <p:cNvSpPr txBox="1">
            <a:spLocks/>
          </p:cNvSpPr>
          <p:nvPr/>
        </p:nvSpPr>
        <p:spPr>
          <a:xfrm>
            <a:off x="18876" y="0"/>
            <a:ext cx="12173124"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HVAD DRØMMER DU OM ?</a:t>
            </a:r>
          </a:p>
        </p:txBody>
      </p:sp>
    </p:spTree>
    <p:extLst>
      <p:ext uri="{BB962C8B-B14F-4D97-AF65-F5344CB8AC3E}">
        <p14:creationId xmlns:p14="http://schemas.microsoft.com/office/powerpoint/2010/main" val="393824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C70C849-09B7-CC48-8CB3-3AB6EF1F6FD8}"/>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523AA166-29AD-ED4A-AACC-8D11B26AC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FD832FAC-7E2F-5647-931E-442DD4E22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C668D28C-12C6-A64B-93CA-28596E22F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14B79EA7-19D1-0841-AF62-FF32FFF98B4B}"/>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9" name="Titel 1">
            <a:extLst>
              <a:ext uri="{FF2B5EF4-FFF2-40B4-BE49-F238E27FC236}">
                <a16:creationId xmlns:a16="http://schemas.microsoft.com/office/drawing/2014/main" id="{8B9DF37A-8FA0-6F46-B063-B84DE89066DC}"/>
              </a:ext>
            </a:extLst>
          </p:cNvPr>
          <p:cNvSpPr txBox="1">
            <a:spLocks/>
          </p:cNvSpPr>
          <p:nvPr/>
        </p:nvSpPr>
        <p:spPr>
          <a:xfrm>
            <a:off x="18876" y="0"/>
            <a:ext cx="12173124"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UNGEMILJØ PÅ SESG</a:t>
            </a:r>
          </a:p>
        </p:txBody>
      </p:sp>
      <p:grpSp>
        <p:nvGrpSpPr>
          <p:cNvPr id="20" name="Gruppe 19">
            <a:extLst>
              <a:ext uri="{FF2B5EF4-FFF2-40B4-BE49-F238E27FC236}">
                <a16:creationId xmlns:a16="http://schemas.microsoft.com/office/drawing/2014/main" id="{C2F14A71-5494-2C42-A0CB-0643F221EF90}"/>
              </a:ext>
            </a:extLst>
          </p:cNvPr>
          <p:cNvGrpSpPr/>
          <p:nvPr/>
        </p:nvGrpSpPr>
        <p:grpSpPr>
          <a:xfrm>
            <a:off x="3418744" y="1232471"/>
            <a:ext cx="8311435" cy="4393057"/>
            <a:chOff x="1150375" y="506611"/>
            <a:chExt cx="10935250" cy="5779889"/>
          </a:xfrm>
        </p:grpSpPr>
        <p:pic>
          <p:nvPicPr>
            <p:cNvPr id="14" name="Billede 13">
              <a:extLst>
                <a:ext uri="{FF2B5EF4-FFF2-40B4-BE49-F238E27FC236}">
                  <a16:creationId xmlns:a16="http://schemas.microsoft.com/office/drawing/2014/main" id="{D50E0577-1CF0-C04F-B5FD-788CE03769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06611"/>
              <a:ext cx="3096000" cy="2322000"/>
            </a:xfrm>
            <a:prstGeom prst="rect">
              <a:avLst/>
            </a:prstGeom>
          </p:spPr>
        </p:pic>
        <p:pic>
          <p:nvPicPr>
            <p:cNvPr id="15" name="Billede 14">
              <a:extLst>
                <a:ext uri="{FF2B5EF4-FFF2-40B4-BE49-F238E27FC236}">
                  <a16:creationId xmlns:a16="http://schemas.microsoft.com/office/drawing/2014/main" id="{4AA7E687-EA56-C249-A035-CF7AD29D7A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0375" y="1714500"/>
              <a:ext cx="4800000" cy="3600000"/>
            </a:xfrm>
            <a:prstGeom prst="rect">
              <a:avLst/>
            </a:prstGeom>
          </p:spPr>
        </p:pic>
        <p:pic>
          <p:nvPicPr>
            <p:cNvPr id="16" name="Billede 15">
              <a:extLst>
                <a:ext uri="{FF2B5EF4-FFF2-40B4-BE49-F238E27FC236}">
                  <a16:creationId xmlns:a16="http://schemas.microsoft.com/office/drawing/2014/main" id="{B7453090-8BBC-3C41-981F-D22D898F77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1625" y="1600200"/>
              <a:ext cx="2544000" cy="1908000"/>
            </a:xfrm>
            <a:prstGeom prst="rect">
              <a:avLst/>
            </a:prstGeom>
          </p:spPr>
        </p:pic>
        <p:pic>
          <p:nvPicPr>
            <p:cNvPr id="17" name="Billede 16">
              <a:extLst>
                <a:ext uri="{FF2B5EF4-FFF2-40B4-BE49-F238E27FC236}">
                  <a16:creationId xmlns:a16="http://schemas.microsoft.com/office/drawing/2014/main" id="{EE03B0EE-30D9-D042-A7A7-65693F241E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8364078" y="3670200"/>
              <a:ext cx="3120000" cy="2340000"/>
            </a:xfrm>
            <a:prstGeom prst="rect">
              <a:avLst/>
            </a:prstGeom>
          </p:spPr>
        </p:pic>
        <p:pic>
          <p:nvPicPr>
            <p:cNvPr id="18" name="Billede 17">
              <a:extLst>
                <a:ext uri="{FF2B5EF4-FFF2-40B4-BE49-F238E27FC236}">
                  <a16:creationId xmlns:a16="http://schemas.microsoft.com/office/drawing/2014/main" id="{37D17340-2FDF-5647-A777-FB51CE9BBB8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67" t="-3587" r="11715" b="30545"/>
            <a:stretch/>
          </p:blipFill>
          <p:spPr>
            <a:xfrm>
              <a:off x="6019652" y="3080692"/>
              <a:ext cx="2256240" cy="1363490"/>
            </a:xfrm>
            <a:prstGeom prst="rect">
              <a:avLst/>
            </a:prstGeom>
          </p:spPr>
        </p:pic>
        <p:pic>
          <p:nvPicPr>
            <p:cNvPr id="19" name="Billede 18">
              <a:extLst>
                <a:ext uri="{FF2B5EF4-FFF2-40B4-BE49-F238E27FC236}">
                  <a16:creationId xmlns:a16="http://schemas.microsoft.com/office/drawing/2014/main" id="{0EB8F890-460D-5240-96D2-4F25214086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7892" y="4630500"/>
              <a:ext cx="2208000" cy="1656000"/>
            </a:xfrm>
            <a:prstGeom prst="rect">
              <a:avLst/>
            </a:prstGeom>
          </p:spPr>
        </p:pic>
      </p:grpSp>
      <p:sp>
        <p:nvSpPr>
          <p:cNvPr id="21" name="Titel 1">
            <a:extLst>
              <a:ext uri="{FF2B5EF4-FFF2-40B4-BE49-F238E27FC236}">
                <a16:creationId xmlns:a16="http://schemas.microsoft.com/office/drawing/2014/main" id="{67AF336C-5A3D-7748-BB10-C706078576F5}"/>
              </a:ext>
            </a:extLst>
          </p:cNvPr>
          <p:cNvSpPr txBox="1">
            <a:spLocks/>
          </p:cNvSpPr>
          <p:nvPr/>
        </p:nvSpPr>
        <p:spPr>
          <a:xfrm>
            <a:off x="681746" y="887210"/>
            <a:ext cx="5473995"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INTROAKTIVITETER</a:t>
            </a:r>
          </a:p>
        </p:txBody>
      </p:sp>
    </p:spTree>
    <p:extLst>
      <p:ext uri="{BB962C8B-B14F-4D97-AF65-F5344CB8AC3E}">
        <p14:creationId xmlns:p14="http://schemas.microsoft.com/office/powerpoint/2010/main" val="362331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C70C849-09B7-CC48-8CB3-3AB6EF1F6FD8}"/>
              </a:ext>
            </a:extLst>
          </p:cNvPr>
          <p:cNvGrpSpPr/>
          <p:nvPr/>
        </p:nvGrpSpPr>
        <p:grpSpPr>
          <a:xfrm>
            <a:off x="461821" y="5836919"/>
            <a:ext cx="11268358" cy="819913"/>
            <a:chOff x="461821" y="5836919"/>
            <a:chExt cx="11268358" cy="819913"/>
          </a:xfrm>
        </p:grpSpPr>
        <p:pic>
          <p:nvPicPr>
            <p:cNvPr id="5" name="Billede 4">
              <a:extLst>
                <a:ext uri="{FF2B5EF4-FFF2-40B4-BE49-F238E27FC236}">
                  <a16:creationId xmlns:a16="http://schemas.microsoft.com/office/drawing/2014/main" id="{523AA166-29AD-ED4A-AACC-8D11B26AC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088" y="5836919"/>
              <a:ext cx="1524000" cy="819150"/>
            </a:xfrm>
            <a:prstGeom prst="rect">
              <a:avLst/>
            </a:prstGeom>
          </p:spPr>
        </p:pic>
        <p:pic>
          <p:nvPicPr>
            <p:cNvPr id="6" name="Billede 5">
              <a:extLst>
                <a:ext uri="{FF2B5EF4-FFF2-40B4-BE49-F238E27FC236}">
                  <a16:creationId xmlns:a16="http://schemas.microsoft.com/office/drawing/2014/main" id="{FD832FAC-7E2F-5647-931E-442DD4E22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33" y="5836919"/>
              <a:ext cx="1524001" cy="819913"/>
            </a:xfrm>
            <a:prstGeom prst="rect">
              <a:avLst/>
            </a:prstGeom>
          </p:spPr>
        </p:pic>
        <p:pic>
          <p:nvPicPr>
            <p:cNvPr id="7" name="Billede 6">
              <a:extLst>
                <a:ext uri="{FF2B5EF4-FFF2-40B4-BE49-F238E27FC236}">
                  <a16:creationId xmlns:a16="http://schemas.microsoft.com/office/drawing/2014/main" id="{C668D28C-12C6-A64B-93CA-28596E22F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79" y="5836919"/>
              <a:ext cx="1524000" cy="819912"/>
            </a:xfrm>
            <a:prstGeom prst="rect">
              <a:avLst/>
            </a:prstGeom>
          </p:spPr>
        </p:pic>
        <p:sp>
          <p:nvSpPr>
            <p:cNvPr id="8" name="Tekstfelt 7">
              <a:extLst>
                <a:ext uri="{FF2B5EF4-FFF2-40B4-BE49-F238E27FC236}">
                  <a16:creationId xmlns:a16="http://schemas.microsoft.com/office/drawing/2014/main" id="{14B79EA7-19D1-0841-AF62-FF32FFF98B4B}"/>
                </a:ext>
              </a:extLst>
            </p:cNvPr>
            <p:cNvSpPr txBox="1"/>
            <p:nvPr/>
          </p:nvSpPr>
          <p:spPr>
            <a:xfrm>
              <a:off x="461821" y="6046439"/>
              <a:ext cx="4862228" cy="400110"/>
            </a:xfrm>
            <a:prstGeom prst="rect">
              <a:avLst/>
            </a:prstGeom>
            <a:noFill/>
          </p:spPr>
          <p:txBody>
            <a:bodyPr wrap="none" rtlCol="0">
              <a:spAutoFit/>
            </a:bodyPr>
            <a:lstStyle/>
            <a:p>
              <a:r>
                <a:rPr lang="da-DK" sz="1200" b="1" dirty="0">
                  <a:latin typeface="Helvetica" pitchFamily="2" charset="0"/>
                </a:rPr>
                <a:t>SVENDBORG ERHVERVSSKOLE OG GYMNASIER </a:t>
              </a:r>
            </a:p>
            <a:p>
              <a:r>
                <a:rPr lang="da-DK" sz="800" dirty="0">
                  <a:latin typeface="Helvetica Light" panose="020B0403020202020204" pitchFamily="34" charset="0"/>
                </a:rPr>
                <a:t>Skovsbovej 43 · 5700 Svendborg · Mail: </a:t>
              </a:r>
              <a:r>
                <a:rPr lang="da-DK" sz="800" dirty="0" err="1">
                  <a:latin typeface="Helvetica Light" panose="020B0403020202020204" pitchFamily="34" charset="0"/>
                </a:rPr>
                <a:t>mail@sesg.dk</a:t>
              </a:r>
              <a:r>
                <a:rPr lang="da-DK" sz="800" dirty="0">
                  <a:latin typeface="Helvetica Light" panose="020B0403020202020204" pitchFamily="34" charset="0"/>
                </a:rPr>
                <a:t> · Web: </a:t>
              </a:r>
              <a:r>
                <a:rPr lang="da-DK" sz="800" dirty="0" err="1">
                  <a:latin typeface="Helvetica Light" panose="020B0403020202020204" pitchFamily="34" charset="0"/>
                </a:rPr>
                <a:t>www.sesg.dk</a:t>
              </a:r>
              <a:r>
                <a:rPr lang="da-DK" sz="800" dirty="0">
                  <a:latin typeface="Helvetica Light" panose="020B0403020202020204" pitchFamily="34" charset="0"/>
                </a:rPr>
                <a:t> · Telefon: +45 7222 5700 </a:t>
              </a:r>
            </a:p>
          </p:txBody>
        </p:sp>
      </p:grpSp>
      <p:sp>
        <p:nvSpPr>
          <p:cNvPr id="9" name="Titel 1">
            <a:extLst>
              <a:ext uri="{FF2B5EF4-FFF2-40B4-BE49-F238E27FC236}">
                <a16:creationId xmlns:a16="http://schemas.microsoft.com/office/drawing/2014/main" id="{8B9DF37A-8FA0-6F46-B063-B84DE89066DC}"/>
              </a:ext>
            </a:extLst>
          </p:cNvPr>
          <p:cNvSpPr txBox="1">
            <a:spLocks/>
          </p:cNvSpPr>
          <p:nvPr/>
        </p:nvSpPr>
        <p:spPr>
          <a:xfrm>
            <a:off x="18876" y="0"/>
            <a:ext cx="12173124" cy="1174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dirty="0">
                <a:latin typeface="Helvetica" pitchFamily="2" charset="0"/>
              </a:rPr>
              <a:t>ELEVINITIATIVER</a:t>
            </a:r>
          </a:p>
        </p:txBody>
      </p:sp>
      <p:pic>
        <p:nvPicPr>
          <p:cNvPr id="22" name="Pladsholder til indhold 6">
            <a:extLst>
              <a:ext uri="{FF2B5EF4-FFF2-40B4-BE49-F238E27FC236}">
                <a16:creationId xmlns:a16="http://schemas.microsoft.com/office/drawing/2014/main" id="{19D7E4BB-A04C-0640-AAE1-5327BEBF6573}"/>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359631" y="1663131"/>
            <a:ext cx="2004519" cy="1503389"/>
          </a:xfrm>
        </p:spPr>
      </p:pic>
      <p:pic>
        <p:nvPicPr>
          <p:cNvPr id="23" name="Billede 22">
            <a:extLst>
              <a:ext uri="{FF2B5EF4-FFF2-40B4-BE49-F238E27FC236}">
                <a16:creationId xmlns:a16="http://schemas.microsoft.com/office/drawing/2014/main" id="{7FBEE5EA-3A7A-BB44-A0A1-36ACB5803A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85" y="1663131"/>
            <a:ext cx="4716000" cy="3537000"/>
          </a:xfrm>
          <a:prstGeom prst="rect">
            <a:avLst/>
          </a:prstGeom>
        </p:spPr>
      </p:pic>
      <p:pic>
        <p:nvPicPr>
          <p:cNvPr id="24" name="Billede 23">
            <a:extLst>
              <a:ext uri="{FF2B5EF4-FFF2-40B4-BE49-F238E27FC236}">
                <a16:creationId xmlns:a16="http://schemas.microsoft.com/office/drawing/2014/main" id="{0259E1AA-A34D-7645-B68D-FE42E02CBB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8215" y="2846081"/>
            <a:ext cx="1638300" cy="2352675"/>
          </a:xfrm>
          <a:prstGeom prst="rect">
            <a:avLst/>
          </a:prstGeom>
        </p:spPr>
      </p:pic>
      <p:pic>
        <p:nvPicPr>
          <p:cNvPr id="25" name="Billede 24">
            <a:extLst>
              <a:ext uri="{FF2B5EF4-FFF2-40B4-BE49-F238E27FC236}">
                <a16:creationId xmlns:a16="http://schemas.microsoft.com/office/drawing/2014/main" id="{3E0625AE-6E12-944D-9FF5-BEC54087F6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840179" y="3308756"/>
            <a:ext cx="2160000" cy="1620000"/>
          </a:xfrm>
          <a:prstGeom prst="rect">
            <a:avLst/>
          </a:prstGeom>
        </p:spPr>
      </p:pic>
      <p:pic>
        <p:nvPicPr>
          <p:cNvPr id="26" name="Billede 25">
            <a:extLst>
              <a:ext uri="{FF2B5EF4-FFF2-40B4-BE49-F238E27FC236}">
                <a16:creationId xmlns:a16="http://schemas.microsoft.com/office/drawing/2014/main" id="{14C5BFA7-BF86-1B49-8B75-0BB91E362AA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574" t="-21250" r="-11574" b="-21250"/>
          <a:stretch/>
        </p:blipFill>
        <p:spPr>
          <a:xfrm>
            <a:off x="5024377" y="2921995"/>
            <a:ext cx="3561659" cy="2671244"/>
          </a:xfrm>
          <a:prstGeom prst="rect">
            <a:avLst/>
          </a:prstGeom>
        </p:spPr>
      </p:pic>
      <p:pic>
        <p:nvPicPr>
          <p:cNvPr id="27" name="Billede 26">
            <a:extLst>
              <a:ext uri="{FF2B5EF4-FFF2-40B4-BE49-F238E27FC236}">
                <a16:creationId xmlns:a16="http://schemas.microsoft.com/office/drawing/2014/main" id="{ABD18022-75E4-1449-9B2B-9D2B673700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9922255" y="1606530"/>
            <a:ext cx="1503389" cy="1127542"/>
          </a:xfrm>
          <a:prstGeom prst="rect">
            <a:avLst/>
          </a:prstGeom>
        </p:spPr>
      </p:pic>
    </p:spTree>
    <p:extLst>
      <p:ext uri="{BB962C8B-B14F-4D97-AF65-F5344CB8AC3E}">
        <p14:creationId xmlns:p14="http://schemas.microsoft.com/office/powerpoint/2010/main" val="62518778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1079</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Calibri</vt:lpstr>
      <vt:lpstr>Calibri Light</vt:lpstr>
      <vt:lpstr>Helvetica</vt:lpstr>
      <vt:lpstr>Helvetica Light</vt:lpstr>
      <vt:lpstr>Office-tema</vt:lpstr>
      <vt:lpstr>Erhvervsuddannelserne </vt:lpstr>
      <vt:lpstr>PowerPoint-præsentation</vt:lpstr>
      <vt:lpstr>Karriereveje - Mads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Erhvervsuddannelserne  SESG</dc:title>
  <dc:creator>Rikke Søgren Raisa (RSR - uddannelseschef - PO - SES)</dc:creator>
  <cp:lastModifiedBy>Niels Mark Aagaard</cp:lastModifiedBy>
  <cp:revision>20</cp:revision>
  <dcterms:created xsi:type="dcterms:W3CDTF">2020-11-27T08:12:04Z</dcterms:created>
  <dcterms:modified xsi:type="dcterms:W3CDTF">2021-01-13T11:16:19Z</dcterms:modified>
</cp:coreProperties>
</file>